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07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219"/>
  </p:notesMasterIdLst>
  <p:sldIdLst>
    <p:sldId id="782" r:id="rId3"/>
    <p:sldId id="783" r:id="rId4"/>
    <p:sldId id="784" r:id="rId5"/>
    <p:sldId id="785" r:id="rId6"/>
    <p:sldId id="264" r:id="rId7"/>
    <p:sldId id="671" r:id="rId8"/>
    <p:sldId id="622" r:id="rId9"/>
    <p:sldId id="620" r:id="rId10"/>
    <p:sldId id="624" r:id="rId11"/>
    <p:sldId id="639" r:id="rId12"/>
    <p:sldId id="621" r:id="rId13"/>
    <p:sldId id="640" r:id="rId14"/>
    <p:sldId id="625" r:id="rId15"/>
    <p:sldId id="641" r:id="rId16"/>
    <p:sldId id="642" r:id="rId17"/>
    <p:sldId id="626" r:id="rId18"/>
    <p:sldId id="643" r:id="rId19"/>
    <p:sldId id="623" r:id="rId20"/>
    <p:sldId id="627" r:id="rId21"/>
    <p:sldId id="645" r:id="rId22"/>
    <p:sldId id="646" r:id="rId23"/>
    <p:sldId id="647" r:id="rId24"/>
    <p:sldId id="648" r:id="rId25"/>
    <p:sldId id="655" r:id="rId26"/>
    <p:sldId id="649" r:id="rId27"/>
    <p:sldId id="650" r:id="rId28"/>
    <p:sldId id="653" r:id="rId29"/>
    <p:sldId id="652" r:id="rId30"/>
    <p:sldId id="742" r:id="rId31"/>
    <p:sldId id="743" r:id="rId32"/>
    <p:sldId id="744" r:id="rId33"/>
    <p:sldId id="780" r:id="rId34"/>
    <p:sldId id="674" r:id="rId35"/>
    <p:sldId id="673" r:id="rId36"/>
    <p:sldId id="696" r:id="rId37"/>
    <p:sldId id="560" r:id="rId38"/>
    <p:sldId id="561" r:id="rId39"/>
    <p:sldId id="676" r:id="rId40"/>
    <p:sldId id="562" r:id="rId41"/>
    <p:sldId id="613" r:id="rId42"/>
    <p:sldId id="675" r:id="rId43"/>
    <p:sldId id="563" r:id="rId44"/>
    <p:sldId id="564" r:id="rId45"/>
    <p:sldId id="779" r:id="rId46"/>
    <p:sldId id="679" r:id="rId47"/>
    <p:sldId id="678" r:id="rId48"/>
    <p:sldId id="565" r:id="rId49"/>
    <p:sldId id="566" r:id="rId50"/>
    <p:sldId id="702" r:id="rId51"/>
    <p:sldId id="711" r:id="rId52"/>
    <p:sldId id="681" r:id="rId53"/>
    <p:sldId id="750" r:id="rId54"/>
    <p:sldId id="680" r:id="rId55"/>
    <p:sldId id="703" r:id="rId56"/>
    <p:sldId id="712" r:id="rId57"/>
    <p:sldId id="713" r:id="rId58"/>
    <p:sldId id="732" r:id="rId59"/>
    <p:sldId id="733" r:id="rId60"/>
    <p:sldId id="731" r:id="rId61"/>
    <p:sldId id="714" r:id="rId62"/>
    <p:sldId id="715" r:id="rId63"/>
    <p:sldId id="716" r:id="rId64"/>
    <p:sldId id="717" r:id="rId65"/>
    <p:sldId id="718" r:id="rId66"/>
    <p:sldId id="719" r:id="rId67"/>
    <p:sldId id="720" r:id="rId68"/>
    <p:sldId id="721" r:id="rId69"/>
    <p:sldId id="722" r:id="rId70"/>
    <p:sldId id="723" r:id="rId71"/>
    <p:sldId id="724" r:id="rId72"/>
    <p:sldId id="725" r:id="rId73"/>
    <p:sldId id="726" r:id="rId74"/>
    <p:sldId id="727" r:id="rId75"/>
    <p:sldId id="729" r:id="rId76"/>
    <p:sldId id="751" r:id="rId77"/>
    <p:sldId id="748" r:id="rId78"/>
    <p:sldId id="753" r:id="rId79"/>
    <p:sldId id="754" r:id="rId80"/>
    <p:sldId id="755" r:id="rId81"/>
    <p:sldId id="756" r:id="rId82"/>
    <p:sldId id="757" r:id="rId83"/>
    <p:sldId id="730" r:id="rId84"/>
    <p:sldId id="878" r:id="rId85"/>
    <p:sldId id="787" r:id="rId86"/>
    <p:sldId id="788" r:id="rId87"/>
    <p:sldId id="789" r:id="rId88"/>
    <p:sldId id="790" r:id="rId89"/>
    <p:sldId id="880" r:id="rId90"/>
    <p:sldId id="879" r:id="rId91"/>
    <p:sldId id="792" r:id="rId92"/>
    <p:sldId id="793" r:id="rId93"/>
    <p:sldId id="794" r:id="rId94"/>
    <p:sldId id="795" r:id="rId95"/>
    <p:sldId id="796" r:id="rId96"/>
    <p:sldId id="797" r:id="rId97"/>
    <p:sldId id="798" r:id="rId98"/>
    <p:sldId id="799" r:id="rId99"/>
    <p:sldId id="800" r:id="rId100"/>
    <p:sldId id="801" r:id="rId101"/>
    <p:sldId id="802" r:id="rId102"/>
    <p:sldId id="803" r:id="rId103"/>
    <p:sldId id="804" r:id="rId104"/>
    <p:sldId id="805" r:id="rId105"/>
    <p:sldId id="806" r:id="rId106"/>
    <p:sldId id="807" r:id="rId107"/>
    <p:sldId id="808" r:id="rId108"/>
    <p:sldId id="809" r:id="rId109"/>
    <p:sldId id="810" r:id="rId110"/>
    <p:sldId id="811" r:id="rId111"/>
    <p:sldId id="812" r:id="rId112"/>
    <p:sldId id="813" r:id="rId113"/>
    <p:sldId id="814" r:id="rId114"/>
    <p:sldId id="815" r:id="rId115"/>
    <p:sldId id="816" r:id="rId116"/>
    <p:sldId id="817" r:id="rId117"/>
    <p:sldId id="929" r:id="rId118"/>
    <p:sldId id="930" r:id="rId119"/>
    <p:sldId id="931" r:id="rId120"/>
    <p:sldId id="932" r:id="rId121"/>
    <p:sldId id="933" r:id="rId122"/>
    <p:sldId id="934" r:id="rId123"/>
    <p:sldId id="935" r:id="rId124"/>
    <p:sldId id="936" r:id="rId125"/>
    <p:sldId id="937" r:id="rId126"/>
    <p:sldId id="938" r:id="rId127"/>
    <p:sldId id="822" r:id="rId128"/>
    <p:sldId id="823" r:id="rId129"/>
    <p:sldId id="824" r:id="rId130"/>
    <p:sldId id="825" r:id="rId131"/>
    <p:sldId id="826" r:id="rId132"/>
    <p:sldId id="827" r:id="rId133"/>
    <p:sldId id="828" r:id="rId134"/>
    <p:sldId id="829" r:id="rId135"/>
    <p:sldId id="830" r:id="rId136"/>
    <p:sldId id="831" r:id="rId137"/>
    <p:sldId id="832" r:id="rId138"/>
    <p:sldId id="833" r:id="rId139"/>
    <p:sldId id="881" r:id="rId140"/>
    <p:sldId id="834" r:id="rId141"/>
    <p:sldId id="835" r:id="rId142"/>
    <p:sldId id="836" r:id="rId143"/>
    <p:sldId id="837" r:id="rId144"/>
    <p:sldId id="838" r:id="rId145"/>
    <p:sldId id="839" r:id="rId146"/>
    <p:sldId id="840" r:id="rId147"/>
    <p:sldId id="841" r:id="rId148"/>
    <p:sldId id="842" r:id="rId149"/>
    <p:sldId id="843" r:id="rId150"/>
    <p:sldId id="844" r:id="rId151"/>
    <p:sldId id="845" r:id="rId152"/>
    <p:sldId id="846" r:id="rId153"/>
    <p:sldId id="847" r:id="rId154"/>
    <p:sldId id="848" r:id="rId155"/>
    <p:sldId id="849" r:id="rId156"/>
    <p:sldId id="850" r:id="rId157"/>
    <p:sldId id="851" r:id="rId158"/>
    <p:sldId id="939" r:id="rId159"/>
    <p:sldId id="852" r:id="rId160"/>
    <p:sldId id="882" r:id="rId161"/>
    <p:sldId id="883" r:id="rId162"/>
    <p:sldId id="884" r:id="rId163"/>
    <p:sldId id="885" r:id="rId164"/>
    <p:sldId id="886" r:id="rId165"/>
    <p:sldId id="887" r:id="rId166"/>
    <p:sldId id="888" r:id="rId167"/>
    <p:sldId id="889" r:id="rId168"/>
    <p:sldId id="860" r:id="rId169"/>
    <p:sldId id="890" r:id="rId170"/>
    <p:sldId id="891" r:id="rId171"/>
    <p:sldId id="892" r:id="rId172"/>
    <p:sldId id="863" r:id="rId173"/>
    <p:sldId id="864" r:id="rId174"/>
    <p:sldId id="865" r:id="rId175"/>
    <p:sldId id="866" r:id="rId176"/>
    <p:sldId id="867" r:id="rId177"/>
    <p:sldId id="868" r:id="rId178"/>
    <p:sldId id="869" r:id="rId179"/>
    <p:sldId id="870" r:id="rId180"/>
    <p:sldId id="871" r:id="rId181"/>
    <p:sldId id="872" r:id="rId182"/>
    <p:sldId id="873" r:id="rId183"/>
    <p:sldId id="874" r:id="rId184"/>
    <p:sldId id="894" r:id="rId185"/>
    <p:sldId id="895" r:id="rId186"/>
    <p:sldId id="896" r:id="rId187"/>
    <p:sldId id="897" r:id="rId188"/>
    <p:sldId id="898" r:id="rId189"/>
    <p:sldId id="899" r:id="rId190"/>
    <p:sldId id="900" r:id="rId191"/>
    <p:sldId id="901" r:id="rId192"/>
    <p:sldId id="902" r:id="rId193"/>
    <p:sldId id="903" r:id="rId194"/>
    <p:sldId id="904" r:id="rId195"/>
    <p:sldId id="905" r:id="rId196"/>
    <p:sldId id="906" r:id="rId197"/>
    <p:sldId id="908" r:id="rId198"/>
    <p:sldId id="909" r:id="rId199"/>
    <p:sldId id="910" r:id="rId200"/>
    <p:sldId id="911" r:id="rId201"/>
    <p:sldId id="912" r:id="rId202"/>
    <p:sldId id="913" r:id="rId203"/>
    <p:sldId id="914" r:id="rId204"/>
    <p:sldId id="915" r:id="rId205"/>
    <p:sldId id="916" r:id="rId206"/>
    <p:sldId id="917" r:id="rId207"/>
    <p:sldId id="918" r:id="rId208"/>
    <p:sldId id="919" r:id="rId209"/>
    <p:sldId id="920" r:id="rId210"/>
    <p:sldId id="921" r:id="rId211"/>
    <p:sldId id="922" r:id="rId212"/>
    <p:sldId id="923" r:id="rId213"/>
    <p:sldId id="924" r:id="rId214"/>
    <p:sldId id="927" r:id="rId215"/>
    <p:sldId id="875" r:id="rId216"/>
    <p:sldId id="928" r:id="rId217"/>
    <p:sldId id="877" r:id="rId2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991" autoAdjust="0"/>
    <p:restoredTop sz="78853" autoAdjust="0"/>
  </p:normalViewPr>
  <p:slideViewPr>
    <p:cSldViewPr>
      <p:cViewPr>
        <p:scale>
          <a:sx n="100" d="100"/>
          <a:sy n="100" d="100"/>
        </p:scale>
        <p:origin x="-1440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19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8BCA2-2210-4EB2-984E-B0272809F0A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B4581165-BF81-463B-A68F-F6316F78B8C0}">
      <dgm:prSet phldrT="[Text]"/>
      <dgm:spPr/>
      <dgm:t>
        <a:bodyPr/>
        <a:lstStyle/>
        <a:p>
          <a:r>
            <a:rPr lang="en-GB" dirty="0" smtClean="0"/>
            <a:t>Functional Programming</a:t>
          </a:r>
          <a:endParaRPr lang="en-GB" dirty="0"/>
        </a:p>
      </dgm:t>
    </dgm:pt>
    <dgm:pt modelId="{A64E024B-5A85-4CCB-8B99-AEE80FF0DAE1}" type="parTrans" cxnId="{279CB69E-2C20-4513-841F-BF4F7177C267}">
      <dgm:prSet/>
      <dgm:spPr/>
      <dgm:t>
        <a:bodyPr/>
        <a:lstStyle/>
        <a:p>
          <a:endParaRPr lang="en-GB"/>
        </a:p>
      </dgm:t>
    </dgm:pt>
    <dgm:pt modelId="{E80008B2-97C9-4048-8B73-81DF70FBFB38}" type="sibTrans" cxnId="{279CB69E-2C20-4513-841F-BF4F7177C267}">
      <dgm:prSet/>
      <dgm:spPr/>
      <dgm:t>
        <a:bodyPr/>
        <a:lstStyle/>
        <a:p>
          <a:endParaRPr lang="en-GB"/>
        </a:p>
      </dgm:t>
    </dgm:pt>
    <dgm:pt modelId="{C599549B-16D9-4123-A29F-D44C896BF6D0}">
      <dgm:prSet phldrT="[Text]"/>
      <dgm:spPr/>
      <dgm:t>
        <a:bodyPr/>
        <a:lstStyle/>
        <a:p>
          <a:r>
            <a:rPr lang="en-GB" dirty="0" smtClean="0"/>
            <a:t>Domain Driven Design</a:t>
          </a:r>
          <a:endParaRPr lang="en-GB" dirty="0"/>
        </a:p>
      </dgm:t>
    </dgm:pt>
    <dgm:pt modelId="{A14A8CCA-6687-4AF8-9419-588AF0E40597}" type="parTrans" cxnId="{AF93D34B-D70D-4BA0-B872-77251879B503}">
      <dgm:prSet/>
      <dgm:spPr/>
      <dgm:t>
        <a:bodyPr/>
        <a:lstStyle/>
        <a:p>
          <a:endParaRPr lang="en-GB"/>
        </a:p>
      </dgm:t>
    </dgm:pt>
    <dgm:pt modelId="{4D4B8917-98E7-4815-A339-CE7C5A9F7402}" type="sibTrans" cxnId="{AF93D34B-D70D-4BA0-B872-77251879B503}">
      <dgm:prSet/>
      <dgm:spPr/>
      <dgm:t>
        <a:bodyPr/>
        <a:lstStyle/>
        <a:p>
          <a:endParaRPr lang="en-GB"/>
        </a:p>
      </dgm:t>
    </dgm:pt>
    <dgm:pt modelId="{A0BE84CA-BF79-42C2-B846-B86F8CA0B6D1}" type="pres">
      <dgm:prSet presAssocID="{D8C8BCA2-2210-4EB2-984E-B0272809F0AA}" presName="compositeShape" presStyleCnt="0">
        <dgm:presLayoutVars>
          <dgm:chMax val="7"/>
          <dgm:dir/>
          <dgm:resizeHandles val="exact"/>
        </dgm:presLayoutVars>
      </dgm:prSet>
      <dgm:spPr/>
    </dgm:pt>
    <dgm:pt modelId="{87255998-A37D-406C-95D2-98B534C4D494}" type="pres">
      <dgm:prSet presAssocID="{B4581165-BF81-463B-A68F-F6316F78B8C0}" presName="circ1" presStyleLbl="vennNode1" presStyleIdx="0" presStyleCnt="2"/>
      <dgm:spPr/>
      <dgm:t>
        <a:bodyPr/>
        <a:lstStyle/>
        <a:p>
          <a:endParaRPr lang="en-GB"/>
        </a:p>
      </dgm:t>
    </dgm:pt>
    <dgm:pt modelId="{FB89108A-F165-42B2-B123-B2B921168634}" type="pres">
      <dgm:prSet presAssocID="{B4581165-BF81-463B-A68F-F6316F78B8C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BEEEBE-98D7-46A9-A1C2-0F85E259AE6F}" type="pres">
      <dgm:prSet presAssocID="{C599549B-16D9-4123-A29F-D44C896BF6D0}" presName="circ2" presStyleLbl="vennNode1" presStyleIdx="1" presStyleCnt="2"/>
      <dgm:spPr/>
      <dgm:t>
        <a:bodyPr/>
        <a:lstStyle/>
        <a:p>
          <a:endParaRPr lang="en-GB"/>
        </a:p>
      </dgm:t>
    </dgm:pt>
    <dgm:pt modelId="{260369F1-487D-48DC-A9FE-AFB54D2C753B}" type="pres">
      <dgm:prSet presAssocID="{C599549B-16D9-4123-A29F-D44C896BF6D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B7A5409-3E89-44B1-B9C4-2C237FCA5371}" type="presOf" srcId="{B4581165-BF81-463B-A68F-F6316F78B8C0}" destId="{FB89108A-F165-42B2-B123-B2B921168634}" srcOrd="1" destOrd="0" presId="urn:microsoft.com/office/officeart/2005/8/layout/venn1"/>
    <dgm:cxn modelId="{DB4A5F6C-EE89-47B5-BE92-CB34ACE24616}" type="presOf" srcId="{D8C8BCA2-2210-4EB2-984E-B0272809F0AA}" destId="{A0BE84CA-BF79-42C2-B846-B86F8CA0B6D1}" srcOrd="0" destOrd="0" presId="urn:microsoft.com/office/officeart/2005/8/layout/venn1"/>
    <dgm:cxn modelId="{F9DB85FB-2878-4F16-8FB0-E7C2C33841C6}" type="presOf" srcId="{C599549B-16D9-4123-A29F-D44C896BF6D0}" destId="{09BEEEBE-98D7-46A9-A1C2-0F85E259AE6F}" srcOrd="0" destOrd="0" presId="urn:microsoft.com/office/officeart/2005/8/layout/venn1"/>
    <dgm:cxn modelId="{FED64538-1085-4B29-9059-632764F5DFED}" type="presOf" srcId="{C599549B-16D9-4123-A29F-D44C896BF6D0}" destId="{260369F1-487D-48DC-A9FE-AFB54D2C753B}" srcOrd="1" destOrd="0" presId="urn:microsoft.com/office/officeart/2005/8/layout/venn1"/>
    <dgm:cxn modelId="{279CB69E-2C20-4513-841F-BF4F7177C267}" srcId="{D8C8BCA2-2210-4EB2-984E-B0272809F0AA}" destId="{B4581165-BF81-463B-A68F-F6316F78B8C0}" srcOrd="0" destOrd="0" parTransId="{A64E024B-5A85-4CCB-8B99-AEE80FF0DAE1}" sibTransId="{E80008B2-97C9-4048-8B73-81DF70FBFB38}"/>
    <dgm:cxn modelId="{AF93D34B-D70D-4BA0-B872-77251879B503}" srcId="{D8C8BCA2-2210-4EB2-984E-B0272809F0AA}" destId="{C599549B-16D9-4123-A29F-D44C896BF6D0}" srcOrd="1" destOrd="0" parTransId="{A14A8CCA-6687-4AF8-9419-588AF0E40597}" sibTransId="{4D4B8917-98E7-4815-A339-CE7C5A9F7402}"/>
    <dgm:cxn modelId="{31B503E8-7828-491C-BA8D-EA4E1B8A395F}" type="presOf" srcId="{B4581165-BF81-463B-A68F-F6316F78B8C0}" destId="{87255998-A37D-406C-95D2-98B534C4D494}" srcOrd="0" destOrd="0" presId="urn:microsoft.com/office/officeart/2005/8/layout/venn1"/>
    <dgm:cxn modelId="{1EB26A98-2E93-4308-8BE2-5C46E913BB9E}" type="presParOf" srcId="{A0BE84CA-BF79-42C2-B846-B86F8CA0B6D1}" destId="{87255998-A37D-406C-95D2-98B534C4D494}" srcOrd="0" destOrd="0" presId="urn:microsoft.com/office/officeart/2005/8/layout/venn1"/>
    <dgm:cxn modelId="{6A010832-E311-4BFE-AECD-CAB7AD587A85}" type="presParOf" srcId="{A0BE84CA-BF79-42C2-B846-B86F8CA0B6D1}" destId="{FB89108A-F165-42B2-B123-B2B921168634}" srcOrd="1" destOrd="0" presId="urn:microsoft.com/office/officeart/2005/8/layout/venn1"/>
    <dgm:cxn modelId="{6556F568-A11A-4D61-9C46-5786FA8247A7}" type="presParOf" srcId="{A0BE84CA-BF79-42C2-B846-B86F8CA0B6D1}" destId="{09BEEEBE-98D7-46A9-A1C2-0F85E259AE6F}" srcOrd="2" destOrd="0" presId="urn:microsoft.com/office/officeart/2005/8/layout/venn1"/>
    <dgm:cxn modelId="{2FB5AF8B-8F95-4263-8D7E-1E63788A4947}" type="presParOf" srcId="{A0BE84CA-BF79-42C2-B846-B86F8CA0B6D1}" destId="{260369F1-487D-48DC-A9FE-AFB54D2C753B}" srcOrd="3" destOrd="0" presId="urn:microsoft.com/office/officeart/2005/8/layout/ven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4A9FB-BE99-4BD0-9264-06D44DC4CF44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5F243-A485-406A-8D52-D275C7277BF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170</a:t>
            </a:fld>
            <a:endParaRPr lang="en-GB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171</a:t>
            </a:fld>
            <a:endParaRPr lang="en-GB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172</a:t>
            </a:fld>
            <a:endParaRPr lang="en-GB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173</a:t>
            </a:fld>
            <a:endParaRPr lang="en-GB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174</a:t>
            </a:fld>
            <a:endParaRPr lang="en-GB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175</a:t>
            </a:fld>
            <a:endParaRPr lang="en-GB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176</a:t>
            </a:fld>
            <a:endParaRPr lang="en-GB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177</a:t>
            </a:fld>
            <a:endParaRPr lang="en-GB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178</a:t>
            </a:fld>
            <a:endParaRPr lang="en-GB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179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180</a:t>
            </a:fld>
            <a:endParaRPr lang="en-GB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181</a:t>
            </a:fld>
            <a:endParaRPr lang="en-GB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182</a:t>
            </a:fld>
            <a:endParaRPr lang="en-GB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184</a:t>
            </a:fld>
            <a:endParaRPr lang="en-GB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185</a:t>
            </a:fld>
            <a:endParaRPr lang="en-GB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186</a:t>
            </a:fld>
            <a:endParaRPr lang="en-GB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187</a:t>
            </a:fld>
            <a:endParaRPr lang="en-GB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188</a:t>
            </a:fld>
            <a:endParaRPr lang="en-GB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189</a:t>
            </a:fld>
            <a:endParaRPr lang="en-GB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190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191</a:t>
            </a:fld>
            <a:endParaRPr lang="en-GB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192</a:t>
            </a:fld>
            <a:endParaRPr lang="en-GB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193</a:t>
            </a:fld>
            <a:endParaRPr lang="en-GB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194</a:t>
            </a:fld>
            <a:endParaRPr lang="en-GB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196</a:t>
            </a:fld>
            <a:endParaRPr lang="en-GB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197</a:t>
            </a:fld>
            <a:endParaRPr lang="en-GB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198</a:t>
            </a:fld>
            <a:endParaRPr lang="en-GB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199</a:t>
            </a:fld>
            <a:endParaRPr lang="en-GB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200</a:t>
            </a:fld>
            <a:endParaRPr lang="en-GB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201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664C-D320-4D48-95B7-33EEB6A5E67C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202</a:t>
            </a:fld>
            <a:endParaRPr lang="en-GB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203</a:t>
            </a:fld>
            <a:endParaRPr lang="en-GB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204</a:t>
            </a:fld>
            <a:endParaRPr lang="en-GB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205</a:t>
            </a:fld>
            <a:endParaRPr lang="en-GB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206</a:t>
            </a:fld>
            <a:endParaRPr lang="en-GB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207</a:t>
            </a:fld>
            <a:endParaRPr lang="en-GB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208</a:t>
            </a:fld>
            <a:endParaRPr lang="en-GB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209</a:t>
            </a:fld>
            <a:endParaRPr lang="en-GB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210</a:t>
            </a:fld>
            <a:endParaRPr lang="en-GB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211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53</a:t>
            </a:fld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214</a:t>
            </a:fld>
            <a:endParaRPr lang="en-GB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54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55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59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68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69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73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664C-D320-4D48-95B7-33EEB6A5E67C}" type="slidenum">
              <a:rPr lang="en-GB" smtClean="0"/>
              <a:pPr/>
              <a:t>83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84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85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86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87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88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89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90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91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92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96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97</a:t>
            </a:fld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8448-4BA0-439A-B1C1-AC6ACE59F876}" type="slidenum">
              <a:rPr lang="en-GB" smtClean="0"/>
              <a:pPr/>
              <a:t>98</a:t>
            </a:fld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99</a:t>
            </a:fld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102</a:t>
            </a:fld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103</a:t>
            </a:fld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104</a:t>
            </a:fld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105</a:t>
            </a:fld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106</a:t>
            </a:fld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107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108</a:t>
            </a:fld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109</a:t>
            </a:fld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110</a:t>
            </a:fld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111</a:t>
            </a:fld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112</a:t>
            </a:fld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113</a:t>
            </a:fld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114</a:t>
            </a:fld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116</a:t>
            </a:fld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117</a:t>
            </a:fld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118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664C-D320-4D48-95B7-33EEB6A5E67C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119</a:t>
            </a:fld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120</a:t>
            </a:fld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121</a:t>
            </a:fld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122</a:t>
            </a:fld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123</a:t>
            </a:fld>
            <a:endParaRPr lang="en-GB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124</a:t>
            </a:fld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129</a:t>
            </a:fld>
            <a:endParaRPr lang="en-GB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130</a:t>
            </a:fld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131</a:t>
            </a:fld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664C-D320-4D48-95B7-33EEB6A5E67C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133</a:t>
            </a:fld>
            <a:endParaRPr lang="en-GB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134</a:t>
            </a:fld>
            <a:endParaRPr lang="en-GB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135</a:t>
            </a:fld>
            <a:endParaRPr lang="en-GB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136</a:t>
            </a:fld>
            <a:endParaRPr lang="en-GB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137</a:t>
            </a:fld>
            <a:endParaRPr lang="en-GB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139</a:t>
            </a:fld>
            <a:endParaRPr lang="en-GB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140</a:t>
            </a:fld>
            <a:endParaRPr lang="en-GB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141</a:t>
            </a:fld>
            <a:endParaRPr lang="en-GB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142</a:t>
            </a:fld>
            <a:endParaRPr lang="en-GB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143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144</a:t>
            </a:fld>
            <a:endParaRPr lang="en-GB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145</a:t>
            </a:fld>
            <a:endParaRPr lang="en-GB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146</a:t>
            </a:fld>
            <a:endParaRPr lang="en-GB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152</a:t>
            </a:fld>
            <a:endParaRPr lang="en-GB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153</a:t>
            </a:fld>
            <a:endParaRPr lang="en-GB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154</a:t>
            </a:fld>
            <a:endParaRPr lang="en-GB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155</a:t>
            </a:fld>
            <a:endParaRPr lang="en-GB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156</a:t>
            </a:fld>
            <a:endParaRPr lang="en-GB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158</a:t>
            </a:fld>
            <a:endParaRPr lang="en-GB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159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160</a:t>
            </a:fld>
            <a:endParaRPr lang="en-GB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161</a:t>
            </a:fld>
            <a:endParaRPr lang="en-GB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162</a:t>
            </a:fld>
            <a:endParaRPr lang="en-GB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163</a:t>
            </a:fld>
            <a:endParaRPr lang="en-GB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164</a:t>
            </a:fld>
            <a:endParaRPr lang="en-GB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165</a:t>
            </a:fld>
            <a:endParaRPr lang="en-GB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166</a:t>
            </a:fld>
            <a:endParaRPr lang="en-GB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167</a:t>
            </a:fld>
            <a:endParaRPr lang="en-GB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168</a:t>
            </a:fld>
            <a:endParaRPr lang="en-GB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F243-A485-406A-8D52-D275C7277BF2}" type="slidenum">
              <a:rPr lang="en-GB" smtClean="0"/>
              <a:pPr/>
              <a:t>169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490066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>
                    <a:lumMod val="65000"/>
                  </a:schemeClr>
                </a:solidFill>
                <a:latin typeface="Franklin Gothic 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NDC London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Talk 123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E51AE1-492D-46DA-BE09-3318B7B36C6C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ssss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BBF39-6656-4BD3-8306-81895D562F4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740352" y="6381328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4F87299-5DE5-4AAC-957C-77A24D9120BD}" type="slidenum">
              <a:rPr lang="en-GB" sz="16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3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979E-2B24-4CFB-B096-BC2F676A8107}" type="datetimeFigureOut">
              <a:rPr lang="en-GB" smtClean="0"/>
              <a:pPr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 smtClean="0"/>
              <a:t>ssss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657C-D340-413A-8E6C-26EECB6302B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8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8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8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Domain </a:t>
            </a:r>
            <a:r>
              <a:rPr lang="en-GB" b="1" dirty="0" err="1" smtClean="0"/>
              <a:t>Modeling</a:t>
            </a:r>
            <a:r>
              <a:rPr lang="en-GB" b="1" dirty="0" smtClean="0"/>
              <a:t> </a:t>
            </a:r>
            <a:br>
              <a:rPr lang="en-GB" b="1" dirty="0" smtClean="0"/>
            </a:br>
            <a:r>
              <a:rPr lang="en-GB" b="1" dirty="0" smtClean="0"/>
              <a:t>Made Functional</a:t>
            </a:r>
            <a:endParaRPr lang="en-GB" sz="31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9552" y="4725144"/>
            <a:ext cx="79208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</a:pPr>
            <a:r>
              <a:rPr lang="en-GB" sz="2800" dirty="0" smtClean="0"/>
              <a:t>@</a:t>
            </a:r>
            <a:r>
              <a:rPr lang="en-GB" sz="2800" dirty="0" err="1" smtClean="0"/>
              <a:t>ScottWlaschin</a:t>
            </a:r>
            <a:endParaRPr lang="en-GB" sz="28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fsharpforfunandprofit.com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5852" y="5715016"/>
            <a:ext cx="7072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GB" sz="2800" dirty="0" smtClean="0"/>
              <a:t>github.com/</a:t>
            </a:r>
            <a:r>
              <a:rPr lang="en-GB" sz="2800" dirty="0" err="1" smtClean="0"/>
              <a:t>swlaschin</a:t>
            </a:r>
            <a:r>
              <a:rPr lang="en-GB" sz="2800" dirty="0" smtClean="0"/>
              <a:t>/</a:t>
            </a:r>
            <a:r>
              <a:rPr lang="en-GB" sz="2800" dirty="0" smtClean="0">
                <a:solidFill>
                  <a:srgbClr val="C00000"/>
                </a:solidFill>
              </a:rPr>
              <a:t>DmmfWorkshop_2hr</a:t>
            </a:r>
            <a:endParaRPr lang="en-GB" sz="28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47864" y="1268760"/>
            <a:ext cx="2736304" cy="3816424"/>
            <a:chOff x="899592" y="1052736"/>
            <a:chExt cx="2127870" cy="3257550"/>
          </a:xfrm>
        </p:grpSpPr>
        <p:pic>
          <p:nvPicPr>
            <p:cNvPr id="109570" name="Picture 2" descr="https://3.bp.blogspot.com/_HA0znfpVO9Q/TMXdc33KCiI/AAAAAAAAAI8/Y_Ol8e7kV6s/s1600/fork_handl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79712" y="1052736"/>
              <a:ext cx="1047750" cy="3257550"/>
            </a:xfrm>
            <a:prstGeom prst="rect">
              <a:avLst/>
            </a:prstGeom>
            <a:noFill/>
          </p:spPr>
        </p:pic>
        <p:pic>
          <p:nvPicPr>
            <p:cNvPr id="109572" name="Picture 4" descr="https://3.bp.blogspot.com/_HA0znfpVO9Q/TMXdc33KCiI/AAAAAAAAAI8/Y_Ol8e7kV6s/s1600/fork_handl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1052736"/>
              <a:ext cx="1047750" cy="3257550"/>
            </a:xfrm>
            <a:prstGeom prst="rect">
              <a:avLst/>
            </a:prstGeom>
            <a:noFill/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actually asked for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836712"/>
            <a:ext cx="7560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/>
              <a:t>Some requirements: </a:t>
            </a:r>
          </a:p>
          <a:p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We accept three forms of payment: </a:t>
            </a:r>
          </a:p>
          <a:p>
            <a:r>
              <a:rPr lang="en-GB" sz="2800" dirty="0" smtClean="0"/>
              <a:t>Cash, PayPal, or Card.</a:t>
            </a:r>
          </a:p>
          <a:p>
            <a:endParaRPr lang="en-GB" sz="2800" dirty="0" smtClean="0"/>
          </a:p>
          <a:p>
            <a:r>
              <a:rPr lang="en-GB" sz="2800" dirty="0" smtClean="0"/>
              <a:t>For Cash we don't need any extra information</a:t>
            </a:r>
          </a:p>
          <a:p>
            <a:r>
              <a:rPr lang="en-GB" sz="2800" dirty="0" smtClean="0"/>
              <a:t>For PayPal we need a email address</a:t>
            </a:r>
          </a:p>
          <a:p>
            <a:r>
              <a:rPr lang="en-GB" sz="2800" dirty="0" smtClean="0"/>
              <a:t>For Cards we need a card type and card number</a:t>
            </a:r>
          </a:p>
        </p:txBody>
      </p:sp>
      <p:sp>
        <p:nvSpPr>
          <p:cNvPr id="6" name="TextBox 5"/>
          <p:cNvSpPr txBox="1"/>
          <p:nvPr/>
        </p:nvSpPr>
        <p:spPr>
          <a:xfrm rot="21374548">
            <a:off x="3140776" y="4769392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Conformity" pitchFamily="2" charset="0"/>
              </a:rPr>
              <a:t>How would you implement this?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75261"/>
            <a:ext cx="84969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</a:rPr>
              <a:t>interface </a:t>
            </a:r>
            <a:r>
              <a:rPr lang="en-GB" sz="2000" b="1" dirty="0" smtClean="0">
                <a:latin typeface="Consolas" pitchFamily="49" charset="0"/>
              </a:rPr>
              <a:t>IPaymentMethod </a:t>
            </a:r>
          </a:p>
          <a:p>
            <a:r>
              <a:rPr lang="en-GB" sz="2000" dirty="0" smtClean="0">
                <a:latin typeface="Consolas" pitchFamily="49" charset="0"/>
              </a:rPr>
              <a:t>{..}</a:t>
            </a:r>
          </a:p>
          <a:p>
            <a:endParaRPr lang="en-GB" sz="2000" dirty="0" smtClean="0">
              <a:latin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</a:rPr>
              <a:t>class </a:t>
            </a:r>
            <a:r>
              <a:rPr lang="en-GB" sz="2000" b="1" dirty="0" smtClean="0">
                <a:latin typeface="Consolas" pitchFamily="49" charset="0"/>
              </a:rPr>
              <a:t>Cash</a:t>
            </a:r>
            <a:r>
              <a:rPr lang="en-GB" sz="2000" dirty="0" smtClean="0">
                <a:latin typeface="Consolas" pitchFamily="49" charset="0"/>
              </a:rPr>
              <a:t>() : </a:t>
            </a:r>
            <a:r>
              <a:rPr lang="en-GB" sz="2000" b="1" dirty="0" smtClean="0">
                <a:latin typeface="Consolas" pitchFamily="49" charset="0"/>
              </a:rPr>
              <a:t>IPaymentMethod </a:t>
            </a:r>
          </a:p>
          <a:p>
            <a:r>
              <a:rPr lang="en-GB" sz="2000" dirty="0" smtClean="0">
                <a:latin typeface="Consolas" pitchFamily="49" charset="0"/>
              </a:rPr>
              <a:t>{..}</a:t>
            </a:r>
          </a:p>
          <a:p>
            <a:endParaRPr lang="en-GB" sz="2000" dirty="0" smtClean="0">
              <a:latin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</a:rPr>
              <a:t>class </a:t>
            </a:r>
            <a:r>
              <a:rPr lang="en-GB" sz="2000" b="1" dirty="0" smtClean="0">
                <a:latin typeface="Consolas" pitchFamily="49" charset="0"/>
              </a:rPr>
              <a:t>PayPal</a:t>
            </a:r>
            <a:r>
              <a:rPr lang="en-GB" sz="2000" dirty="0" smtClean="0">
                <a:latin typeface="Consolas" pitchFamily="49" charset="0"/>
              </a:rPr>
              <a:t>(string </a:t>
            </a:r>
            <a:r>
              <a:rPr lang="en-GB" sz="2000" dirty="0" err="1" smtClean="0">
                <a:latin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</a:rPr>
              <a:t>): </a:t>
            </a:r>
            <a:r>
              <a:rPr lang="en-GB" sz="2000" b="1" dirty="0" smtClean="0">
                <a:latin typeface="Consolas" pitchFamily="49" charset="0"/>
              </a:rPr>
              <a:t>IPaymentMethod</a:t>
            </a:r>
          </a:p>
          <a:p>
            <a:r>
              <a:rPr lang="en-GB" sz="2000" dirty="0" smtClean="0">
                <a:latin typeface="Consolas" pitchFamily="49" charset="0"/>
              </a:rPr>
              <a:t>{..}</a:t>
            </a:r>
          </a:p>
          <a:p>
            <a:endParaRPr lang="en-GB" sz="2000" dirty="0" smtClean="0">
              <a:latin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</a:rPr>
              <a:t>class </a:t>
            </a:r>
            <a:r>
              <a:rPr lang="en-GB" sz="2000" b="1" dirty="0" smtClean="0">
                <a:latin typeface="Consolas" pitchFamily="49" charset="0"/>
              </a:rPr>
              <a:t>Card</a:t>
            </a:r>
            <a:r>
              <a:rPr lang="en-GB" sz="2000" dirty="0" smtClean="0">
                <a:latin typeface="Consolas" pitchFamily="49" charset="0"/>
              </a:rPr>
              <a:t>(string cardType, string cardNo) : </a:t>
            </a:r>
            <a:r>
              <a:rPr lang="en-GB" sz="2000" b="1" dirty="0" smtClean="0">
                <a:latin typeface="Consolas" pitchFamily="49" charset="0"/>
              </a:rPr>
              <a:t>IPaymentMethod </a:t>
            </a:r>
          </a:p>
          <a:p>
            <a:r>
              <a:rPr lang="en-GB" sz="2000" dirty="0" smtClean="0">
                <a:latin typeface="Consolas" pitchFamily="49" charset="0"/>
              </a:rPr>
              <a:t>{..}</a:t>
            </a:r>
          </a:p>
        </p:txBody>
      </p:sp>
      <p:sp>
        <p:nvSpPr>
          <p:cNvPr id="5" name="TextBox 4"/>
          <p:cNvSpPr txBox="1"/>
          <p:nvPr/>
        </p:nvSpPr>
        <p:spPr>
          <a:xfrm rot="21600000">
            <a:off x="1835697" y="219999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In OO design you would probably implement it as an interface and a set of subclasses, like this: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17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1268760"/>
            <a:ext cx="8496000" cy="1008112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</a:rPr>
              <a:t> = string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CardNumber</a:t>
            </a:r>
            <a:r>
              <a:rPr lang="en-GB" sz="2000" dirty="0" smtClean="0">
                <a:latin typeface="Consolas" pitchFamily="49" charset="0"/>
              </a:rPr>
              <a:t> = string</a:t>
            </a:r>
          </a:p>
        </p:txBody>
      </p:sp>
      <p:sp>
        <p:nvSpPr>
          <p:cNvPr id="8" name="TextBox 7"/>
          <p:cNvSpPr txBox="1"/>
          <p:nvPr/>
        </p:nvSpPr>
        <p:spPr>
          <a:xfrm rot="21600000">
            <a:off x="1763688" y="260648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In FP you would probably implement by 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u="sng" dirty="0" smtClean="0">
                <a:solidFill>
                  <a:srgbClr val="C00000"/>
                </a:solidFill>
                <a:latin typeface="Conformity" pitchFamily="2" charset="0"/>
              </a:rPr>
              <a:t>composing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 types, like this: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3994358" y="1412776"/>
            <a:ext cx="2593866" cy="444582"/>
            <a:chOff x="3922350" y="1400242"/>
            <a:chExt cx="2593866" cy="444582"/>
          </a:xfrm>
        </p:grpSpPr>
        <p:grpSp>
          <p:nvGrpSpPr>
            <p:cNvPr id="3" name="Group 32"/>
            <p:cNvGrpSpPr/>
            <p:nvPr/>
          </p:nvGrpSpPr>
          <p:grpSpPr>
            <a:xfrm>
              <a:off x="3922350" y="1400242"/>
              <a:ext cx="2593866" cy="444582"/>
              <a:chOff x="2208465" y="5654115"/>
              <a:chExt cx="2593866" cy="444582"/>
            </a:xfrm>
          </p:grpSpPr>
          <p:sp>
            <p:nvSpPr>
              <p:cNvPr id="6" name="Rectangle 5"/>
              <p:cNvSpPr/>
              <p:nvPr/>
            </p:nvSpPr>
            <p:spPr>
              <a:xfrm rot="21480000">
                <a:off x="2935733" y="5654115"/>
                <a:ext cx="1866598" cy="444582"/>
              </a:xfrm>
              <a:prstGeom prst="rect">
                <a:avLst/>
              </a:prstGeom>
              <a:noFill/>
              <a:ln w="28575">
                <a:noFill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400" dirty="0" smtClean="0">
                    <a:solidFill>
                      <a:srgbClr val="C00000"/>
                    </a:solidFill>
                    <a:latin typeface="Conformity" pitchFamily="2" charset="0"/>
                  </a:rPr>
                  <a:t>Primitive types</a:t>
                </a:r>
                <a:endParaRPr lang="en-GB" sz="2400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cxnSp>
            <p:nvCxnSpPr>
              <p:cNvPr id="7" name="Straight Arrow Connector 6"/>
              <p:cNvCxnSpPr>
                <a:stCxn id="6" idx="1"/>
              </p:cNvCxnSpPr>
              <p:nvPr/>
            </p:nvCxnSpPr>
            <p:spPr>
              <a:xfrm flipH="1">
                <a:off x="2208465" y="5908978"/>
                <a:ext cx="727837" cy="10517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/>
            <p:cNvCxnSpPr/>
            <p:nvPr/>
          </p:nvCxnSpPr>
          <p:spPr>
            <a:xfrm flipH="1" flipV="1">
              <a:off x="4066366" y="1484785"/>
              <a:ext cx="576064" cy="720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121087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3528" y="1570058"/>
            <a:ext cx="8496000" cy="236299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CardType</a:t>
            </a:r>
            <a:r>
              <a:rPr lang="en-GB" sz="2000" dirty="0" smtClean="0">
                <a:latin typeface="Consolas" pitchFamily="49" charset="0"/>
              </a:rPr>
              <a:t> = Visa | </a:t>
            </a:r>
            <a:r>
              <a:rPr lang="en-GB" sz="2000" dirty="0" err="1" smtClean="0">
                <a:latin typeface="Consolas" pitchFamily="49" charset="0"/>
              </a:rPr>
              <a:t>Mastercard</a:t>
            </a:r>
            <a:endParaRPr lang="en-GB" sz="2000" dirty="0" smtClean="0"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CreditCardInfo</a:t>
            </a:r>
            <a:r>
              <a:rPr lang="en-GB" sz="2000" dirty="0" smtClean="0">
                <a:latin typeface="Consolas" pitchFamily="49" charset="0"/>
              </a:rPr>
              <a:t> = {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 </a:t>
            </a:r>
            <a:r>
              <a:rPr lang="en-GB" sz="2000" dirty="0" err="1" smtClean="0">
                <a:latin typeface="Consolas" pitchFamily="49" charset="0"/>
              </a:rPr>
              <a:t>CardType</a:t>
            </a:r>
            <a:r>
              <a:rPr lang="en-GB" sz="2000" dirty="0" smtClean="0">
                <a:latin typeface="Consolas" pitchFamily="49" charset="0"/>
              </a:rPr>
              <a:t> : </a:t>
            </a:r>
            <a:r>
              <a:rPr lang="en-GB" sz="2000" dirty="0" err="1" smtClean="0">
                <a:latin typeface="Consolas" pitchFamily="49" charset="0"/>
              </a:rPr>
              <a:t>CardType</a:t>
            </a:r>
            <a:endParaRPr lang="en-GB" sz="2000" dirty="0" smtClean="0"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 </a:t>
            </a:r>
            <a:r>
              <a:rPr lang="en-GB" sz="2000" dirty="0" err="1" smtClean="0">
                <a:latin typeface="Consolas" pitchFamily="49" charset="0"/>
              </a:rPr>
              <a:t>CardNumber</a:t>
            </a:r>
            <a:r>
              <a:rPr lang="en-GB" sz="2000" dirty="0" smtClean="0">
                <a:latin typeface="Consolas" pitchFamily="49" charset="0"/>
              </a:rPr>
              <a:t> : </a:t>
            </a:r>
            <a:r>
              <a:rPr lang="en-GB" sz="2000" dirty="0" err="1" smtClean="0">
                <a:latin typeface="Consolas" pitchFamily="49" charset="0"/>
              </a:rPr>
              <a:t>CardNumber</a:t>
            </a:r>
            <a:endParaRPr lang="en-GB" sz="2000" dirty="0" smtClean="0"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 } 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32"/>
          <p:cNvGrpSpPr/>
          <p:nvPr/>
        </p:nvGrpSpPr>
        <p:grpSpPr>
          <a:xfrm>
            <a:off x="3563888" y="980728"/>
            <a:ext cx="3195107" cy="576064"/>
            <a:chOff x="1568534" y="4791045"/>
            <a:chExt cx="2554924" cy="576064"/>
          </a:xfrm>
        </p:grpSpPr>
        <p:sp>
          <p:nvSpPr>
            <p:cNvPr id="13" name="Rectangle 12"/>
            <p:cNvSpPr/>
            <p:nvPr/>
          </p:nvSpPr>
          <p:spPr>
            <a:xfrm rot="21480000">
              <a:off x="2256860" y="4791045"/>
              <a:ext cx="186659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Choice type </a:t>
              </a:r>
              <a:b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(using OR)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568534" y="5038479"/>
              <a:ext cx="682691" cy="32863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/>
          <p:nvPr/>
        </p:nvGrpSpPr>
        <p:grpSpPr>
          <a:xfrm>
            <a:off x="2195736" y="3140968"/>
            <a:ext cx="3376506" cy="778275"/>
            <a:chOff x="919051" y="4718011"/>
            <a:chExt cx="3376506" cy="778275"/>
          </a:xfrm>
          <a:noFill/>
        </p:grpSpPr>
        <p:sp>
          <p:nvSpPr>
            <p:cNvPr id="19" name="Rectangle 18"/>
            <p:cNvSpPr/>
            <p:nvPr/>
          </p:nvSpPr>
          <p:spPr>
            <a:xfrm rot="21480000">
              <a:off x="919051" y="5051704"/>
              <a:ext cx="3376506" cy="444582"/>
            </a:xfrm>
            <a:prstGeom prst="rect">
              <a:avLst/>
            </a:prstGeom>
            <a:grp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Record type (using AND)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1272361" y="4718011"/>
              <a:ext cx="144016" cy="288032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164291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CardType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2132856"/>
            <a:ext cx="8496000" cy="187220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PaymentMethod</a:t>
            </a:r>
            <a:r>
              <a:rPr lang="en-GB" sz="2000" dirty="0" smtClean="0">
                <a:latin typeface="Consolas" pitchFamily="49" charset="0"/>
              </a:rPr>
              <a:t> =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Cash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PayPal of </a:t>
            </a:r>
            <a:r>
              <a:rPr lang="en-GB" sz="2000" b="1" dirty="0" err="1" smtClean="0">
                <a:latin typeface="Consolas" pitchFamily="49" charset="0"/>
              </a:rPr>
              <a:t>EmailAddress</a:t>
            </a:r>
            <a:endParaRPr lang="en-GB" sz="2000" b="1" dirty="0" smtClean="0"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Card of </a:t>
            </a:r>
            <a:r>
              <a:rPr lang="en-GB" sz="2000" b="1" dirty="0" err="1" smtClean="0">
                <a:latin typeface="Consolas" pitchFamily="49" charset="0"/>
              </a:rPr>
              <a:t>CreditCardInfo</a:t>
            </a:r>
            <a:endParaRPr lang="en-GB" sz="2000" b="1" dirty="0" smtClean="0">
              <a:latin typeface="Consolas" pitchFamily="49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32"/>
          <p:cNvGrpSpPr/>
          <p:nvPr/>
        </p:nvGrpSpPr>
        <p:grpSpPr>
          <a:xfrm>
            <a:off x="3059832" y="2492896"/>
            <a:ext cx="2521857" cy="444582"/>
            <a:chOff x="2136458" y="5974582"/>
            <a:chExt cx="2521857" cy="444582"/>
          </a:xfrm>
          <a:noFill/>
        </p:grpSpPr>
        <p:sp>
          <p:nvSpPr>
            <p:cNvPr id="22" name="Rectangle 21"/>
            <p:cNvSpPr/>
            <p:nvPr/>
          </p:nvSpPr>
          <p:spPr>
            <a:xfrm rot="21480000">
              <a:off x="2791717" y="5974582"/>
              <a:ext cx="1866598" cy="444582"/>
            </a:xfrm>
            <a:prstGeom prst="rect">
              <a:avLst/>
            </a:prstGeom>
            <a:grp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 Choice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2136458" y="5993904"/>
              <a:ext cx="720079" cy="92259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164291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CardType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2132856"/>
            <a:ext cx="8496000" cy="187220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PaymentMethod</a:t>
            </a:r>
            <a:r>
              <a:rPr lang="en-GB" sz="2000" dirty="0" smtClean="0">
                <a:latin typeface="Consolas" pitchFamily="49" charset="0"/>
              </a:rPr>
              <a:t> =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Cash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PayPal of </a:t>
            </a:r>
            <a:r>
              <a:rPr lang="en-GB" sz="2000" b="1" dirty="0" err="1" smtClean="0">
                <a:latin typeface="Consolas" pitchFamily="49" charset="0"/>
              </a:rPr>
              <a:t>EmailAddress</a:t>
            </a:r>
            <a:endParaRPr lang="en-GB" sz="2000" b="1" dirty="0" smtClean="0"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| Card of </a:t>
            </a:r>
            <a:r>
              <a:rPr lang="en-GB" sz="2000" b="1" dirty="0" err="1" smtClean="0">
                <a:latin typeface="Consolas" pitchFamily="49" charset="0"/>
              </a:rPr>
              <a:t>CreditCardInfo</a:t>
            </a:r>
            <a:endParaRPr lang="en-GB" sz="2000" b="1" dirty="0" smtClean="0">
              <a:latin typeface="Consolas" pitchFamily="49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32"/>
          <p:cNvGrpSpPr/>
          <p:nvPr/>
        </p:nvGrpSpPr>
        <p:grpSpPr>
          <a:xfrm>
            <a:off x="4211960" y="3147216"/>
            <a:ext cx="3818543" cy="444582"/>
            <a:chOff x="2136458" y="5980830"/>
            <a:chExt cx="2305735" cy="444582"/>
          </a:xfrm>
          <a:noFill/>
        </p:grpSpPr>
        <p:sp>
          <p:nvSpPr>
            <p:cNvPr id="22" name="Rectangle 21"/>
            <p:cNvSpPr/>
            <p:nvPr/>
          </p:nvSpPr>
          <p:spPr>
            <a:xfrm rot="21480000">
              <a:off x="2791783" y="5980830"/>
              <a:ext cx="1650410" cy="444582"/>
            </a:xfrm>
            <a:prstGeom prst="rect">
              <a:avLst/>
            </a:prstGeom>
            <a:grp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 Information associated with that choice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2136458" y="5993904"/>
              <a:ext cx="720079" cy="92259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2136459" y="6262614"/>
              <a:ext cx="792087" cy="72009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322709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2000" b="1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CardType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PaymentMethod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Cash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PayPal of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endParaRPr lang="en-GB" sz="20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Card of </a:t>
            </a:r>
            <a:r>
              <a:rPr lang="en-GB" sz="20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endParaRPr lang="en-GB" sz="20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3528" y="3717032"/>
            <a:ext cx="8496000" cy="108012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</a:rPr>
              <a:t>PaymentAmount</a:t>
            </a:r>
            <a:r>
              <a:rPr lang="en-GB" sz="2000" dirty="0" smtClean="0">
                <a:latin typeface="Consolas" pitchFamily="49" charset="0"/>
              </a:rPr>
              <a:t> = decimal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</a:rPr>
              <a:t>Currency</a:t>
            </a:r>
            <a:r>
              <a:rPr lang="en-GB" sz="2000" dirty="0" smtClean="0">
                <a:latin typeface="Consolas" pitchFamily="49" charset="0"/>
              </a:rPr>
              <a:t> = EUR | USD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32"/>
          <p:cNvGrpSpPr/>
          <p:nvPr/>
        </p:nvGrpSpPr>
        <p:grpSpPr>
          <a:xfrm>
            <a:off x="4427984" y="3501008"/>
            <a:ext cx="3383302" cy="444582"/>
            <a:chOff x="2208467" y="5640336"/>
            <a:chExt cx="3383302" cy="444582"/>
          </a:xfrm>
        </p:grpSpPr>
        <p:sp>
          <p:nvSpPr>
            <p:cNvPr id="6" name="Rectangle 5"/>
            <p:cNvSpPr/>
            <p:nvPr/>
          </p:nvSpPr>
          <p:spPr>
            <a:xfrm rot="21480000">
              <a:off x="2935492" y="5640336"/>
              <a:ext cx="2656277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Another primitive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7" name="Straight Arrow Connector 6"/>
            <p:cNvCxnSpPr>
              <a:stCxn id="6" idx="1"/>
            </p:cNvCxnSpPr>
            <p:nvPr/>
          </p:nvCxnSpPr>
          <p:spPr>
            <a:xfrm flipH="1">
              <a:off x="2208467" y="5908978"/>
              <a:ext cx="727834" cy="1051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/>
          <p:nvPr/>
        </p:nvGrpSpPr>
        <p:grpSpPr>
          <a:xfrm>
            <a:off x="3995936" y="4293096"/>
            <a:ext cx="3534659" cy="444582"/>
            <a:chOff x="2136458" y="5956904"/>
            <a:chExt cx="3534659" cy="444582"/>
          </a:xfrm>
        </p:grpSpPr>
        <p:sp>
          <p:nvSpPr>
            <p:cNvPr id="22" name="Rectangle 21"/>
            <p:cNvSpPr/>
            <p:nvPr/>
          </p:nvSpPr>
          <p:spPr>
            <a:xfrm rot="21480000">
              <a:off x="2791408" y="5956904"/>
              <a:ext cx="2879709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Another choice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2136458" y="5993904"/>
              <a:ext cx="720079" cy="922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308307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CardType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PaymentMethod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Cash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PayPal of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endParaRPr lang="en-GB" sz="16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Card of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endParaRPr lang="en-GB" sz="16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PaymentAmount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decimal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Currency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EUR | USD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3528" y="3573016"/>
            <a:ext cx="8496000" cy="15841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</a:rPr>
              <a:t>Payment </a:t>
            </a:r>
            <a:r>
              <a:rPr lang="en-GB" sz="2000" dirty="0" smtClean="0">
                <a:latin typeface="Consolas" pitchFamily="49" charset="0"/>
              </a:rPr>
              <a:t>= {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Amount : </a:t>
            </a:r>
            <a:r>
              <a:rPr lang="en-GB" sz="2000" b="1" dirty="0" err="1" smtClean="0">
                <a:latin typeface="Consolas" pitchFamily="49" charset="0"/>
              </a:rPr>
              <a:t>PaymentAmount</a:t>
            </a:r>
            <a:endParaRPr lang="en-GB" sz="2000" b="1" dirty="0" smtClean="0"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Currency : </a:t>
            </a:r>
            <a:r>
              <a:rPr lang="en-GB" sz="2000" b="1" dirty="0" smtClean="0">
                <a:latin typeface="Consolas" pitchFamily="49" charset="0"/>
              </a:rPr>
              <a:t>Currency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Method : </a:t>
            </a:r>
            <a:r>
              <a:rPr lang="en-GB" sz="2000" b="1" dirty="0" err="1" smtClean="0">
                <a:latin typeface="Consolas" pitchFamily="49" charset="0"/>
              </a:rPr>
              <a:t>PaymentMethod</a:t>
            </a:r>
            <a:r>
              <a:rPr lang="en-GB" sz="2000" b="1" dirty="0" smtClean="0">
                <a:latin typeface="Consolas" pitchFamily="49" charset="0"/>
              </a:rPr>
              <a:t>  </a:t>
            </a:r>
            <a:r>
              <a:rPr lang="en-GB" sz="2000" dirty="0" smtClean="0">
                <a:latin typeface="Consolas" pitchFamily="49" charset="0"/>
              </a:rPr>
              <a:t>}</a:t>
            </a:r>
            <a:endParaRPr kumimoji="0" lang="en-GB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32"/>
          <p:cNvGrpSpPr/>
          <p:nvPr/>
        </p:nvGrpSpPr>
        <p:grpSpPr>
          <a:xfrm>
            <a:off x="2843808" y="3356992"/>
            <a:ext cx="3601977" cy="444582"/>
            <a:chOff x="1056338" y="5974582"/>
            <a:chExt cx="3601977" cy="444582"/>
          </a:xfrm>
        </p:grpSpPr>
        <p:sp>
          <p:nvSpPr>
            <p:cNvPr id="22" name="Rectangle 21"/>
            <p:cNvSpPr/>
            <p:nvPr/>
          </p:nvSpPr>
          <p:spPr>
            <a:xfrm rot="21480000">
              <a:off x="2791717" y="5974582"/>
              <a:ext cx="186659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Record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1056338" y="6118598"/>
              <a:ext cx="1728192" cy="2160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23528" y="489938"/>
            <a:ext cx="8496000" cy="308307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CardNumber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CardType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...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PaymentMethod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Cash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PayPal of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EmailAddress</a:t>
            </a:r>
            <a:endParaRPr lang="en-GB" sz="16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 | Card of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CreditCardInfo</a:t>
            </a:r>
            <a:endParaRPr lang="en-GB" sz="1600" b="1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PaymentAmount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decimal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type </a:t>
            </a:r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Currency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= EUR | USD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3528" y="3573016"/>
            <a:ext cx="8496000" cy="158417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</a:rPr>
              <a:t>Payment </a:t>
            </a:r>
            <a:r>
              <a:rPr lang="en-GB" sz="2000" dirty="0" smtClean="0">
                <a:latin typeface="Consolas" pitchFamily="49" charset="0"/>
              </a:rPr>
              <a:t>= {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Amount : </a:t>
            </a:r>
            <a:r>
              <a:rPr lang="en-GB" sz="2000" b="1" dirty="0" err="1" smtClean="0">
                <a:latin typeface="Consolas" pitchFamily="49" charset="0"/>
              </a:rPr>
              <a:t>PaymentAmount</a:t>
            </a:r>
            <a:endParaRPr lang="en-GB" sz="2000" b="1" dirty="0" smtClean="0"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Currency : </a:t>
            </a:r>
            <a:r>
              <a:rPr lang="en-GB" sz="2000" b="1" dirty="0" smtClean="0">
                <a:latin typeface="Consolas" pitchFamily="49" charset="0"/>
              </a:rPr>
              <a:t>Currency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2000" dirty="0" smtClean="0">
                <a:latin typeface="Consolas" pitchFamily="49" charset="0"/>
              </a:rPr>
              <a:t>  Method : </a:t>
            </a:r>
            <a:r>
              <a:rPr lang="en-GB" sz="2000" b="1" dirty="0" err="1" smtClean="0">
                <a:latin typeface="Consolas" pitchFamily="49" charset="0"/>
              </a:rPr>
              <a:t>PaymentMethod</a:t>
            </a:r>
            <a:r>
              <a:rPr lang="en-GB" sz="2000" b="1" dirty="0" smtClean="0">
                <a:latin typeface="Consolas" pitchFamily="49" charset="0"/>
              </a:rPr>
              <a:t>  </a:t>
            </a:r>
            <a:r>
              <a:rPr lang="en-GB" sz="2000" dirty="0" smtClean="0">
                <a:latin typeface="Consolas" pitchFamily="49" charset="0"/>
              </a:rPr>
              <a:t>}</a:t>
            </a:r>
            <a:endParaRPr kumimoji="0" lang="en-GB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-3154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 rot="21480000">
            <a:off x="4297015" y="481239"/>
            <a:ext cx="4402653" cy="824524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Final type built from many smaller types: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420000">
            <a:off x="4369770" y="2611569"/>
            <a:ext cx="455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Composition </a:t>
            </a:r>
            <a:r>
              <a:rPr lang="en-GB" sz="3600" dirty="0" err="1" smtClean="0">
                <a:solidFill>
                  <a:srgbClr val="C00000"/>
                </a:solidFill>
                <a:latin typeface="Conformity" pitchFamily="2" charset="0"/>
              </a:rPr>
              <a:t>ftw</a:t>
            </a:r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!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3284984"/>
            <a:ext cx="2344811" cy="137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Part </a:t>
            </a:r>
            <a:r>
              <a:rPr lang="en-GB" dirty="0" smtClean="0"/>
              <a:t>IV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Domain </a:t>
            </a:r>
            <a:r>
              <a:rPr lang="en-GB" dirty="0" err="1" smtClean="0"/>
              <a:t>modeling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with </a:t>
            </a:r>
            <a:r>
              <a:rPr lang="en-GB" dirty="0" err="1" smtClean="0"/>
              <a:t>composable</a:t>
            </a:r>
            <a:r>
              <a:rPr lang="en-GB" dirty="0" smtClean="0"/>
              <a:t> types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21420000">
            <a:off x="3880169" y="4051350"/>
            <a:ext cx="4551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Let's apply this approach to the "contact" challenge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https://i.ytimg.com/vi/Wi1jjYLugs8/maxresdefault.jpg"/>
          <p:cNvPicPr>
            <a:picLocks noChangeAspect="1" noChangeArrowheads="1"/>
          </p:cNvPicPr>
          <p:nvPr/>
        </p:nvPicPr>
        <p:blipFill>
          <a:blip r:embed="rId2" cstate="print"/>
          <a:srcRect l="7468" t="2655" r="8522" b="1754"/>
          <a:stretch>
            <a:fillRect/>
          </a:stretch>
        </p:blipFill>
        <p:spPr bwMode="auto">
          <a:xfrm>
            <a:off x="395536" y="548680"/>
            <a:ext cx="8100392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40768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-180000">
            <a:off x="5461910" y="3446972"/>
            <a:ext cx="3466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Let's </a:t>
            </a:r>
            <a:r>
              <a:rPr lang="en-GB" sz="3200" dirty="0" err="1" smtClean="0">
                <a:solidFill>
                  <a:srgbClr val="C00000"/>
                </a:solidFill>
                <a:latin typeface="Conformity" pitchFamily="2" charset="0"/>
              </a:rPr>
              <a:t>refactor</a:t>
            </a: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it to make it domain-driven!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4735022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// true if ownership of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// email address is confirmed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499992" y="1556792"/>
            <a:ext cx="4535522" cy="762000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This looks suspiciously like database-driven design...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467941"/>
            <a:ext cx="8579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4868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"A contact has a name AND email info"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99695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"Like this?..."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467941"/>
            <a:ext cx="8579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4868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"A contact has a name AND email info"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3688" y="292494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We have two new concepts already!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7704" y="1988840"/>
            <a:ext cx="2736304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195736" y="2420888"/>
            <a:ext cx="3240360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47800" y="1828800"/>
            <a:ext cx="624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</a:t>
            </a:r>
            <a:r>
              <a:rPr lang="en-GB" sz="2800" dirty="0" err="1" smtClean="0">
                <a:latin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4868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"What's a personal name?"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47800" y="1828800"/>
            <a:ext cx="624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</a:t>
            </a:r>
            <a:r>
              <a:rPr lang="en-GB" sz="2800" dirty="0" err="1" smtClean="0">
                <a:latin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}</a:t>
            </a:r>
          </a:p>
        </p:txBody>
      </p:sp>
      <p:grpSp>
        <p:nvGrpSpPr>
          <p:cNvPr id="2" name="Group 16"/>
          <p:cNvGrpSpPr/>
          <p:nvPr/>
        </p:nvGrpSpPr>
        <p:grpSpPr>
          <a:xfrm>
            <a:off x="6444208" y="1916832"/>
            <a:ext cx="2088232" cy="1681336"/>
            <a:chOff x="5292080" y="2420888"/>
            <a:chExt cx="2088232" cy="1681336"/>
          </a:xfrm>
        </p:grpSpPr>
        <p:sp>
          <p:nvSpPr>
            <p:cNvPr id="14" name="Line Callout 1 (No Border) 13"/>
            <p:cNvSpPr/>
            <p:nvPr/>
          </p:nvSpPr>
          <p:spPr>
            <a:xfrm>
              <a:off x="5292080" y="2420888"/>
              <a:ext cx="1872208" cy="457200"/>
            </a:xfrm>
            <a:prstGeom prst="callout1">
              <a:avLst>
                <a:gd name="adj1" fmla="val 45856"/>
                <a:gd name="adj2" fmla="val 25242"/>
                <a:gd name="adj3" fmla="val 112500"/>
                <a:gd name="adj4" fmla="val -3833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required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5" name="Line Callout 1 (No Border) 14"/>
            <p:cNvSpPr/>
            <p:nvPr/>
          </p:nvSpPr>
          <p:spPr>
            <a:xfrm>
              <a:off x="5436096" y="3645024"/>
              <a:ext cx="1944216" cy="457200"/>
            </a:xfrm>
            <a:prstGeom prst="callout1">
              <a:avLst>
                <a:gd name="adj1" fmla="val 45856"/>
                <a:gd name="adj2" fmla="val 23086"/>
                <a:gd name="adj3" fmla="val 55357"/>
                <a:gd name="adj4" fmla="val -43375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required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6" name="Line Callout 1 (No Border) 15"/>
            <p:cNvSpPr/>
            <p:nvPr/>
          </p:nvSpPr>
          <p:spPr>
            <a:xfrm>
              <a:off x="5668888" y="3111624"/>
              <a:ext cx="1295400" cy="457200"/>
            </a:xfrm>
            <a:prstGeom prst="callout1">
              <a:avLst>
                <a:gd name="adj1" fmla="val 45368"/>
                <a:gd name="adj2" fmla="val 13264"/>
                <a:gd name="adj3" fmla="val 57738"/>
                <a:gd name="adj4" fmla="val -2544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optional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 rot="-60000">
            <a:off x="2345908" y="4853549"/>
            <a:ext cx="6469699" cy="762000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How can we represent optional values?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54868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"What's required or optional?"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Modeling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optional values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Null is not the same as “optional”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7704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6012160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71800" y="2708920"/>
            <a:ext cx="3240000" cy="108012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Length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string </a:t>
            </a:r>
            <a:r>
              <a:rPr lang="en-GB" sz="2400" dirty="0" smtClean="0"/>
              <a:t>–›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9512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“a”</a:t>
            </a:r>
            <a:br>
              <a:rPr lang="en-GB" sz="3200" dirty="0" smtClean="0"/>
            </a:br>
            <a:r>
              <a:rPr lang="en-GB" sz="3200" dirty="0" smtClean="0"/>
              <a:t>“b”</a:t>
            </a:r>
            <a:br>
              <a:rPr lang="en-GB" sz="3200" dirty="0" smtClean="0"/>
            </a:br>
            <a:r>
              <a:rPr lang="en-GB" sz="3200" dirty="0" smtClean="0"/>
              <a:t>“c”</a:t>
            </a:r>
            <a:br>
              <a:rPr lang="en-GB" sz="3200" dirty="0" smtClean="0"/>
            </a:b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92480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1</a:t>
            </a:r>
            <a:br>
              <a:rPr lang="en-GB" sz="3200" dirty="0" smtClean="0"/>
            </a:br>
            <a:r>
              <a:rPr lang="en-GB" sz="3200" dirty="0" smtClean="0"/>
              <a:t>2</a:t>
            </a:r>
          </a:p>
          <a:p>
            <a:pPr algn="ctr"/>
            <a:r>
              <a:rPr lang="en-GB" sz="3200" dirty="0" smtClean="0"/>
              <a:t>3</a:t>
            </a:r>
            <a:endParaRPr lang="en-GB" sz="3200" dirty="0"/>
          </a:p>
        </p:txBody>
      </p:sp>
      <p:grpSp>
        <p:nvGrpSpPr>
          <p:cNvPr id="2" name="Group 31"/>
          <p:cNvGrpSpPr/>
          <p:nvPr/>
        </p:nvGrpSpPr>
        <p:grpSpPr>
          <a:xfrm>
            <a:off x="251520" y="4365104"/>
            <a:ext cx="2552541" cy="1121518"/>
            <a:chOff x="1047979" y="4365105"/>
            <a:chExt cx="2552541" cy="1121518"/>
          </a:xfrm>
        </p:grpSpPr>
        <p:sp>
          <p:nvSpPr>
            <p:cNvPr id="15" name="TextBox 14"/>
            <p:cNvSpPr txBox="1"/>
            <p:nvPr/>
          </p:nvSpPr>
          <p:spPr>
            <a:xfrm rot="21660000" flipH="1">
              <a:off x="1047979" y="4963403"/>
              <a:ext cx="2552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Type: String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691681" y="4365105"/>
              <a:ext cx="76378" cy="6480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179512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“a”</a:t>
            </a:r>
            <a:br>
              <a:rPr lang="en-GB" sz="3200" dirty="0" smtClean="0"/>
            </a:br>
            <a:r>
              <a:rPr lang="en-GB" sz="3200" dirty="0" smtClean="0"/>
              <a:t>“b”</a:t>
            </a:r>
            <a:br>
              <a:rPr lang="en-GB" sz="3200" dirty="0" smtClean="0"/>
            </a:br>
            <a:r>
              <a:rPr lang="en-GB" sz="3200" dirty="0" smtClean="0"/>
              <a:t>“c”</a:t>
            </a:r>
            <a:br>
              <a:rPr lang="en-GB" sz="3200" dirty="0" smtClean="0"/>
            </a:br>
            <a:r>
              <a:rPr lang="en-GB" sz="3200" dirty="0" smtClean="0">
                <a:solidFill>
                  <a:srgbClr val="C00000"/>
                </a:solidFill>
              </a:rPr>
              <a:t>null</a:t>
            </a:r>
            <a:endParaRPr lang="en-GB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Null is not the same as “optional”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7704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6012160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71800" y="2708920"/>
            <a:ext cx="3240000" cy="108012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Length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string </a:t>
            </a:r>
            <a:r>
              <a:rPr lang="en-GB" sz="2400" dirty="0" smtClean="0"/>
              <a:t>–›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9512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“a”</a:t>
            </a:r>
            <a:br>
              <a:rPr lang="en-GB" sz="3200" dirty="0" smtClean="0"/>
            </a:br>
            <a:r>
              <a:rPr lang="en-GB" sz="3200" dirty="0" smtClean="0"/>
              <a:t>“b”</a:t>
            </a:r>
            <a:br>
              <a:rPr lang="en-GB" sz="3200" dirty="0" smtClean="0"/>
            </a:br>
            <a:r>
              <a:rPr lang="en-GB" sz="3200" dirty="0" smtClean="0"/>
              <a:t>“c”</a:t>
            </a:r>
            <a:br>
              <a:rPr lang="en-GB" sz="3200" dirty="0" smtClean="0"/>
            </a:br>
            <a:r>
              <a:rPr lang="en-GB" sz="3200" dirty="0" smtClean="0">
                <a:solidFill>
                  <a:srgbClr val="C00000"/>
                </a:solidFill>
              </a:rPr>
              <a:t>null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92480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1</a:t>
            </a:r>
            <a:br>
              <a:rPr lang="en-GB" sz="3200" dirty="0" smtClean="0"/>
            </a:br>
            <a:r>
              <a:rPr lang="en-GB" sz="3200" dirty="0" smtClean="0"/>
              <a:t>2</a:t>
            </a:r>
          </a:p>
          <a:p>
            <a:pPr algn="ctr"/>
            <a:r>
              <a:rPr lang="en-GB" sz="3200" dirty="0" smtClean="0"/>
              <a:t>3</a:t>
            </a:r>
            <a:endParaRPr lang="en-GB" sz="3200" dirty="0"/>
          </a:p>
        </p:txBody>
      </p:sp>
      <p:grpSp>
        <p:nvGrpSpPr>
          <p:cNvPr id="2" name="Group 27"/>
          <p:cNvGrpSpPr/>
          <p:nvPr/>
        </p:nvGrpSpPr>
        <p:grpSpPr>
          <a:xfrm>
            <a:off x="1475656" y="4005064"/>
            <a:ext cx="6449234" cy="1345746"/>
            <a:chOff x="1475656" y="4005064"/>
            <a:chExt cx="6449234" cy="1345746"/>
          </a:xfrm>
        </p:grpSpPr>
        <p:sp>
          <p:nvSpPr>
            <p:cNvPr id="21" name="TextBox 20"/>
            <p:cNvSpPr txBox="1"/>
            <p:nvPr/>
          </p:nvSpPr>
          <p:spPr>
            <a:xfrm rot="60000" flipH="1">
              <a:off x="4432284" y="4827590"/>
              <a:ext cx="34926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is null really a string?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1475656" y="4005064"/>
              <a:ext cx="3024336" cy="9361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/>
          <p:cNvGrpSpPr/>
          <p:nvPr/>
        </p:nvGrpSpPr>
        <p:grpSpPr>
          <a:xfrm>
            <a:off x="251489" y="4365104"/>
            <a:ext cx="2952146" cy="1125005"/>
            <a:chOff x="1047948" y="4365105"/>
            <a:chExt cx="2952146" cy="1125005"/>
          </a:xfrm>
        </p:grpSpPr>
        <p:sp>
          <p:nvSpPr>
            <p:cNvPr id="25" name="TextBox 24"/>
            <p:cNvSpPr txBox="1"/>
            <p:nvPr/>
          </p:nvSpPr>
          <p:spPr>
            <a:xfrm rot="60000" flipH="1">
              <a:off x="1047948" y="4966890"/>
              <a:ext cx="2952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Type: String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1691681" y="4365105"/>
              <a:ext cx="76378" cy="6480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 rot="60000" flipH="1">
            <a:off x="-316443" y="5398905"/>
            <a:ext cx="2952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(set of all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possible strings)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Null is not allowed 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7704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6012160" y="3284984"/>
            <a:ext cx="864096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 type="none" w="med" len="med"/>
            <a:tailEnd type="arrow" w="med" len="med"/>
          </a:ln>
        </p:spPr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71800" y="2708920"/>
            <a:ext cx="3240000" cy="108012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Length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string </a:t>
            </a:r>
            <a:r>
              <a:rPr lang="en-GB" sz="2400" dirty="0" smtClean="0"/>
              <a:t>–›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9512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“a”</a:t>
            </a:r>
            <a:br>
              <a:rPr lang="en-GB" sz="3200" dirty="0" smtClean="0"/>
            </a:br>
            <a:r>
              <a:rPr lang="en-GB" sz="3200" dirty="0" smtClean="0"/>
              <a:t>“b”</a:t>
            </a:r>
            <a:br>
              <a:rPr lang="en-GB" sz="3200" dirty="0" smtClean="0"/>
            </a:br>
            <a:r>
              <a:rPr lang="en-GB" sz="3200" dirty="0" smtClean="0"/>
              <a:t>“c”</a:t>
            </a:r>
            <a:br>
              <a:rPr lang="en-GB" sz="3200" dirty="0" smtClean="0"/>
            </a:br>
            <a:r>
              <a:rPr lang="en-GB" sz="3200" dirty="0" smtClean="0">
                <a:solidFill>
                  <a:srgbClr val="C00000"/>
                </a:solidFill>
              </a:rPr>
              <a:t>null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92480" y="2204864"/>
            <a:ext cx="1800000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1</a:t>
            </a:r>
            <a:br>
              <a:rPr lang="en-GB" sz="3200" dirty="0" smtClean="0"/>
            </a:br>
            <a:r>
              <a:rPr lang="en-GB" sz="3200" dirty="0" smtClean="0"/>
              <a:t>2</a:t>
            </a:r>
          </a:p>
          <a:p>
            <a:pPr algn="ctr"/>
            <a:r>
              <a:rPr lang="en-GB" sz="3200" dirty="0" smtClean="0"/>
              <a:t>3</a:t>
            </a:r>
            <a:endParaRPr lang="en-GB" sz="3200" dirty="0"/>
          </a:p>
        </p:txBody>
      </p:sp>
      <p:grpSp>
        <p:nvGrpSpPr>
          <p:cNvPr id="2" name="Group 31"/>
          <p:cNvGrpSpPr/>
          <p:nvPr/>
        </p:nvGrpSpPr>
        <p:grpSpPr>
          <a:xfrm>
            <a:off x="251520" y="4365104"/>
            <a:ext cx="2552541" cy="1121518"/>
            <a:chOff x="1047979" y="4365105"/>
            <a:chExt cx="2552541" cy="1121518"/>
          </a:xfrm>
        </p:grpSpPr>
        <p:sp>
          <p:nvSpPr>
            <p:cNvPr id="25" name="TextBox 24"/>
            <p:cNvSpPr txBox="1"/>
            <p:nvPr/>
          </p:nvSpPr>
          <p:spPr>
            <a:xfrm rot="21660000" flipH="1">
              <a:off x="1047979" y="4963403"/>
              <a:ext cx="2552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Type: String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1691681" y="4365105"/>
              <a:ext cx="76378" cy="6480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55576" y="357301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C00000"/>
                </a:solidFill>
              </a:rPr>
              <a:t>X</a:t>
            </a:r>
            <a:endParaRPr lang="en-GB" sz="4800" dirty="0">
              <a:solidFill>
                <a:srgbClr val="C00000"/>
              </a:solidFill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1475656" y="4005064"/>
            <a:ext cx="5688469" cy="1554550"/>
            <a:chOff x="1475656" y="4005064"/>
            <a:chExt cx="5688469" cy="1554550"/>
          </a:xfrm>
        </p:grpSpPr>
        <p:sp>
          <p:nvSpPr>
            <p:cNvPr id="17" name="TextBox 16"/>
            <p:cNvSpPr txBox="1"/>
            <p:nvPr/>
          </p:nvSpPr>
          <p:spPr>
            <a:xfrm rot="60000" flipH="1">
              <a:off x="4432341" y="4605507"/>
              <a:ext cx="27317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null is not allowed as a value!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4005064"/>
              <a:ext cx="3024336" cy="9361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better way for optional values</a:t>
            </a:r>
            <a:endParaRPr lang="en-GB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3602906" y="2811073"/>
            <a:ext cx="537046" cy="270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tantia" pitchFamily="18" charset="0"/>
                <a:ea typeface="Calibri" pitchFamily="34" charset="0"/>
                <a:cs typeface="Times New Roman" pitchFamily="18" charset="0"/>
              </a:rPr>
              <a:t>+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195736" y="2590800"/>
            <a:ext cx="537046" cy="270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tantia" pitchFamily="18" charset="0"/>
                <a:ea typeface="Calibri" pitchFamily="34" charset="0"/>
                <a:cs typeface="Times New Roman" pitchFamily="18" charset="0"/>
              </a:rPr>
              <a:t>=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971213" y="1484784"/>
            <a:ext cx="1800000" cy="1728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“a”</a:t>
            </a:r>
            <a:br>
              <a:rPr lang="en-GB" sz="3200" dirty="0" smtClean="0"/>
            </a:br>
            <a:r>
              <a:rPr lang="en-GB" sz="3200" dirty="0" smtClean="0"/>
              <a:t>“b”</a:t>
            </a:r>
            <a:br>
              <a:rPr lang="en-GB" sz="3200" dirty="0" smtClean="0"/>
            </a:br>
            <a:r>
              <a:rPr lang="en-GB" sz="3200" dirty="0" smtClean="0"/>
              <a:t>“c”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987824" y="3933056"/>
            <a:ext cx="1800000" cy="108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pSp>
        <p:nvGrpSpPr>
          <p:cNvPr id="2" name="Group 31"/>
          <p:cNvGrpSpPr/>
          <p:nvPr/>
        </p:nvGrpSpPr>
        <p:grpSpPr>
          <a:xfrm>
            <a:off x="179512" y="2204864"/>
            <a:ext cx="1800000" cy="2880320"/>
            <a:chOff x="179512" y="1700808"/>
            <a:chExt cx="1800000" cy="2880320"/>
          </a:xfrm>
        </p:grpSpPr>
        <p:sp>
          <p:nvSpPr>
            <p:cNvPr id="26" name="Rounded Rectangle 25"/>
            <p:cNvSpPr/>
            <p:nvPr/>
          </p:nvSpPr>
          <p:spPr>
            <a:xfrm>
              <a:off x="179512" y="1700808"/>
              <a:ext cx="1800000" cy="165618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“a”</a:t>
              </a:r>
              <a:br>
                <a:rPr lang="en-GB" sz="3200" dirty="0" smtClean="0"/>
              </a:br>
              <a:r>
                <a:rPr lang="en-GB" sz="3200" dirty="0" smtClean="0"/>
                <a:t>“b”</a:t>
              </a:r>
              <a:br>
                <a:rPr lang="en-GB" sz="3200" dirty="0" smtClean="0"/>
              </a:br>
              <a:r>
                <a:rPr lang="en-GB" sz="3200" dirty="0" smtClean="0"/>
                <a:t>“c”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79512" y="3861048"/>
              <a:ext cx="1800000" cy="7200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missing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3284984"/>
              <a:ext cx="1296144" cy="5040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3200" dirty="0" smtClean="0"/>
                <a:t>or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 rot="-60000">
            <a:off x="2778279" y="712126"/>
            <a:ext cx="2233165" cy="762000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Tag these with “</a:t>
            </a:r>
            <a:r>
              <a:rPr lang="en-GB" sz="2800" dirty="0" err="1" smtClean="0">
                <a:solidFill>
                  <a:srgbClr val="C00000"/>
                </a:solidFill>
                <a:latin typeface="Conformity" pitchFamily="2" charset="0"/>
              </a:rPr>
              <a:t>SomeString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”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08312" y="5013176"/>
            <a:ext cx="2915816" cy="762000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Tag with “Nothing”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636912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</a:rPr>
              <a:t>type </a:t>
            </a:r>
            <a:r>
              <a:rPr lang="en-GB" sz="2800" dirty="0" err="1" smtClean="0">
                <a:solidFill>
                  <a:srgbClr val="C00000"/>
                </a:solidFill>
              </a:rPr>
              <a:t>OptionalString</a:t>
            </a:r>
            <a:r>
              <a:rPr lang="en-GB" sz="2800" dirty="0" smtClean="0">
                <a:solidFill>
                  <a:srgbClr val="C00000"/>
                </a:solidFill>
              </a:rPr>
              <a:t> = </a:t>
            </a:r>
          </a:p>
          <a:p>
            <a:r>
              <a:rPr lang="en-GB" sz="2800" dirty="0" smtClean="0">
                <a:solidFill>
                  <a:srgbClr val="C00000"/>
                </a:solidFill>
              </a:rPr>
              <a:t>  | </a:t>
            </a:r>
            <a:r>
              <a:rPr lang="en-GB" sz="2800" dirty="0" err="1" smtClean="0">
                <a:solidFill>
                  <a:srgbClr val="C00000"/>
                </a:solidFill>
              </a:rPr>
              <a:t>SomeString</a:t>
            </a:r>
            <a:r>
              <a:rPr lang="en-GB" sz="2800" dirty="0" smtClean="0">
                <a:solidFill>
                  <a:srgbClr val="C00000"/>
                </a:solidFill>
              </a:rPr>
              <a:t> of string</a:t>
            </a:r>
          </a:p>
          <a:p>
            <a:r>
              <a:rPr lang="en-GB" sz="2800" dirty="0" smtClean="0">
                <a:solidFill>
                  <a:srgbClr val="C00000"/>
                </a:solidFill>
              </a:rPr>
              <a:t>  | Nothing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  <p:bldP spid="25" grpId="0" animBg="1"/>
      <p:bldP spid="22" grpId="0"/>
      <p:bldP spid="23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s://static.independent.co.uk/s3fs-public/thumbnails/image/2016/03/31/12/ronnie-corbett-four-cand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00" y="540000"/>
            <a:ext cx="7920000" cy="4590646"/>
          </a:xfrm>
          <a:prstGeom prst="rect">
            <a:avLst/>
          </a:prstGeom>
          <a:noFill/>
        </p:spPr>
      </p:pic>
      <p:sp>
        <p:nvSpPr>
          <p:cNvPr id="3" name="Cloud Callout 2"/>
          <p:cNvSpPr/>
          <p:nvPr/>
        </p:nvSpPr>
        <p:spPr>
          <a:xfrm>
            <a:off x="5076056" y="0"/>
            <a:ext cx="3096344" cy="2016224"/>
          </a:xfrm>
          <a:prstGeom prst="cloudCallout">
            <a:avLst>
              <a:gd name="adj1" fmla="val -69130"/>
              <a:gd name="adj2" fmla="val 9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Some '</a:t>
            </a:r>
            <a:r>
              <a:rPr lang="en-GB" sz="3600" dirty="0" err="1" smtClean="0"/>
              <a:t>ose</a:t>
            </a:r>
            <a:r>
              <a:rPr lang="en-GB" sz="3600" dirty="0" smtClean="0"/>
              <a:t>?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00200" y="2620069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OptionalInt</a:t>
            </a:r>
            <a:r>
              <a:rPr lang="en-GB" sz="2400" dirty="0" smtClean="0">
                <a:latin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</a:rPr>
              <a:t>SomeInt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endParaRPr lang="en-GB" sz="2400" dirty="0" smtClean="0">
              <a:latin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</a:rPr>
              <a:t>    | Nothing</a:t>
            </a:r>
            <a:endParaRPr lang="en-GB" sz="2400" dirty="0">
              <a:latin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963885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OptionalString</a:t>
            </a:r>
            <a:r>
              <a:rPr lang="en-GB" sz="2400" dirty="0" smtClean="0">
                <a:latin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</a:rPr>
              <a:t>SomeString</a:t>
            </a:r>
            <a:r>
              <a:rPr lang="en-GB" sz="2400" dirty="0" smtClean="0">
                <a:latin typeface="Consolas" pitchFamily="49" charset="0"/>
              </a:rPr>
              <a:t> of string</a:t>
            </a:r>
          </a:p>
          <a:p>
            <a:r>
              <a:rPr lang="en-GB" sz="2400" dirty="0" smtClean="0">
                <a:latin typeface="Consolas" pitchFamily="49" charset="0"/>
              </a:rPr>
              <a:t>    | Nothing</a:t>
            </a:r>
            <a:endParaRPr lang="en-GB" sz="2400" dirty="0">
              <a:latin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4257328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OptionalBool</a:t>
            </a:r>
            <a:r>
              <a:rPr lang="en-GB" sz="2400" dirty="0" smtClean="0">
                <a:latin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latin typeface="Consolas" pitchFamily="49" charset="0"/>
              </a:rPr>
              <a:t>SomeBool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</a:rPr>
              <a:t>bool</a:t>
            </a:r>
            <a:endParaRPr lang="en-GB" sz="2400" dirty="0" smtClean="0">
              <a:latin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</a:rPr>
              <a:t>    | Nothing</a:t>
            </a:r>
            <a:endParaRPr lang="en-GB" sz="2400" dirty="0">
              <a:latin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60000" flipH="1">
            <a:off x="6812437" y="3012550"/>
            <a:ext cx="1795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Duplicate code?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optional types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1323925"/>
            <a:ext cx="495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Option&lt;'T&gt; = </a:t>
            </a:r>
          </a:p>
          <a:p>
            <a:r>
              <a:rPr lang="en-GB" sz="2800" dirty="0" smtClean="0">
                <a:latin typeface="Consolas" pitchFamily="49" charset="0"/>
              </a:rPr>
              <a:t>    | Some of 'T</a:t>
            </a:r>
          </a:p>
          <a:p>
            <a:r>
              <a:rPr lang="en-GB" sz="2800" dirty="0" smtClean="0">
                <a:latin typeface="Consolas" pitchFamily="49" charset="0"/>
              </a:rPr>
              <a:t>    | None</a:t>
            </a:r>
            <a:endParaRPr lang="en-GB" sz="2800" dirty="0">
              <a:latin typeface="Consolas" pitchFamily="49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932040" y="1556792"/>
            <a:ext cx="3095273" cy="523220"/>
            <a:chOff x="3275858" y="1756301"/>
            <a:chExt cx="3095273" cy="523220"/>
          </a:xfrm>
        </p:grpSpPr>
        <p:sp>
          <p:nvSpPr>
            <p:cNvPr id="14" name="TextBox 13"/>
            <p:cNvSpPr txBox="1"/>
            <p:nvPr/>
          </p:nvSpPr>
          <p:spPr>
            <a:xfrm rot="21540000">
              <a:off x="3928309" y="1756301"/>
              <a:ext cx="2442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Generic type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275858" y="2095064"/>
              <a:ext cx="648071" cy="534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1323925"/>
            <a:ext cx="495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Option&lt;'T&gt; = </a:t>
            </a:r>
          </a:p>
          <a:p>
            <a:r>
              <a:rPr lang="en-GB" sz="2800" dirty="0" smtClean="0">
                <a:latin typeface="Consolas" pitchFamily="49" charset="0"/>
              </a:rPr>
              <a:t>    | Some of 'T</a:t>
            </a:r>
          </a:p>
          <a:p>
            <a:r>
              <a:rPr lang="en-GB" sz="2800" dirty="0" smtClean="0">
                <a:latin typeface="Consolas" pitchFamily="49" charset="0"/>
              </a:rPr>
              <a:t>    | None</a:t>
            </a:r>
            <a:endParaRPr lang="en-GB" sz="2800" dirty="0">
              <a:latin typeface="Consolas" pitchFamily="49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904610" y="1578069"/>
            <a:ext cx="3239290" cy="523220"/>
            <a:chOff x="2267746" y="2137618"/>
            <a:chExt cx="3239290" cy="523220"/>
          </a:xfrm>
        </p:grpSpPr>
        <p:sp>
          <p:nvSpPr>
            <p:cNvPr id="14" name="TextBox 13"/>
            <p:cNvSpPr txBox="1"/>
            <p:nvPr/>
          </p:nvSpPr>
          <p:spPr>
            <a:xfrm rot="21540000">
              <a:off x="3064214" y="2137618"/>
              <a:ext cx="2442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Something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2267746" y="2404373"/>
              <a:ext cx="864096" cy="1440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17"/>
          <p:cNvGrpSpPr/>
          <p:nvPr/>
        </p:nvGrpSpPr>
        <p:grpSpPr>
          <a:xfrm>
            <a:off x="3635896" y="2492898"/>
            <a:ext cx="3312419" cy="538849"/>
            <a:chOff x="3635897" y="1948678"/>
            <a:chExt cx="3312419" cy="538849"/>
          </a:xfrm>
        </p:grpSpPr>
        <p:sp>
          <p:nvSpPr>
            <p:cNvPr id="16" name="TextBox 15"/>
            <p:cNvSpPr txBox="1"/>
            <p:nvPr/>
          </p:nvSpPr>
          <p:spPr>
            <a:xfrm rot="21540000">
              <a:off x="5152494" y="1964307"/>
              <a:ext cx="1795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Nothing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3635897" y="1948678"/>
              <a:ext cx="1440160" cy="21602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 rot="21540000">
            <a:off x="5512483" y="2082124"/>
            <a:ext cx="2442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OR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4" name="Group 17"/>
          <p:cNvGrpSpPr/>
          <p:nvPr/>
        </p:nvGrpSpPr>
        <p:grpSpPr>
          <a:xfrm>
            <a:off x="399938" y="2348880"/>
            <a:ext cx="2156415" cy="1118062"/>
            <a:chOff x="3136243" y="793401"/>
            <a:chExt cx="2156415" cy="1118062"/>
          </a:xfrm>
        </p:grpSpPr>
        <p:sp>
          <p:nvSpPr>
            <p:cNvPr id="25" name="TextBox 24"/>
            <p:cNvSpPr txBox="1"/>
            <p:nvPr/>
          </p:nvSpPr>
          <p:spPr>
            <a:xfrm rot="21540000">
              <a:off x="3136243" y="1388243"/>
              <a:ext cx="2156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A choice type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923929" y="793401"/>
              <a:ext cx="1080120" cy="5760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03648" y="1700808"/>
            <a:ext cx="7992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</a:t>
            </a:r>
            <a:r>
              <a:rPr lang="en-GB" sz="2800" dirty="0" err="1" smtClean="0">
                <a:latin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Option&lt;string&gt;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03648" y="1700808"/>
            <a:ext cx="7740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type </a:t>
            </a:r>
            <a:r>
              <a:rPr lang="en-GB" sz="2800" dirty="0" err="1" smtClean="0">
                <a:latin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string option</a:t>
            </a:r>
          </a:p>
          <a:p>
            <a:r>
              <a:rPr lang="en-GB" sz="2800" dirty="0" smtClean="0">
                <a:latin typeface="Consolas" pitchFamily="49" charset="0"/>
              </a:rPr>
              <a:t>    </a:t>
            </a:r>
            <a:r>
              <a:rPr lang="en-GB" sz="2800" dirty="0" err="1" smtClean="0">
                <a:latin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</a:rPr>
              <a:t>    }</a:t>
            </a:r>
          </a:p>
        </p:txBody>
      </p:sp>
      <p:sp>
        <p:nvSpPr>
          <p:cNvPr id="12" name="TextBox 11"/>
          <p:cNvSpPr txBox="1"/>
          <p:nvPr/>
        </p:nvSpPr>
        <p:spPr>
          <a:xfrm rot="60000" flipH="1">
            <a:off x="5876333" y="3084558"/>
            <a:ext cx="1795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nice and readable!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Demo: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latin typeface="Consolas" pitchFamily="49" charset="0"/>
              </a:rPr>
              <a:t>01-Options.fsx</a:t>
            </a:r>
            <a:endParaRPr lang="en-GB" sz="53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Modeling</a:t>
            </a:r>
            <a:r>
              <a:rPr lang="en-GB" dirty="0" smtClean="0"/>
              <a:t> simple values and constrained values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Modeling</a:t>
            </a:r>
            <a:r>
              <a:rPr lang="en-GB" dirty="0" smtClean="0"/>
              <a:t> simple values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Avoid "Primitive Obsession"</a:t>
            </a:r>
          </a:p>
          <a:p>
            <a:r>
              <a:rPr lang="en-GB" dirty="0" smtClean="0"/>
              <a:t>Simple values should not be modelled with primitive types like "</a:t>
            </a:r>
            <a:r>
              <a:rPr lang="en-GB" dirty="0" err="1" smtClean="0"/>
              <a:t>int</a:t>
            </a:r>
            <a:r>
              <a:rPr lang="en-GB" dirty="0" smtClean="0"/>
              <a:t>" or "string" or "float"</a:t>
            </a:r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Oval Callout 4"/>
          <p:cNvSpPr/>
          <p:nvPr/>
        </p:nvSpPr>
        <p:spPr>
          <a:xfrm>
            <a:off x="2771800" y="3573016"/>
            <a:ext cx="4320480" cy="1584176"/>
          </a:xfrm>
          <a:prstGeom prst="wedgeEllipseCallout">
            <a:avLst>
              <a:gd name="adj1" fmla="val 66314"/>
              <a:gd name="adj2" fmla="val 4077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"Does 'float' have something to do with water?"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Modeling</a:t>
            </a:r>
            <a:r>
              <a:rPr lang="en-GB" dirty="0" smtClean="0"/>
              <a:t> constrained values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It's rare to have an unconstrained </a:t>
            </a:r>
            <a:r>
              <a:rPr lang="en-GB" dirty="0" err="1" smtClean="0"/>
              <a:t>int</a:t>
            </a:r>
            <a:r>
              <a:rPr lang="en-GB" dirty="0" smtClean="0"/>
              <a:t> or string: </a:t>
            </a:r>
          </a:p>
          <a:p>
            <a:pPr lvl="1"/>
            <a:r>
              <a:rPr lang="en-GB" dirty="0" smtClean="0"/>
              <a:t>An </a:t>
            </a:r>
            <a:r>
              <a:rPr lang="en-GB" dirty="0" err="1" smtClean="0"/>
              <a:t>EmailAddress</a:t>
            </a:r>
            <a:r>
              <a:rPr lang="en-GB" dirty="0" smtClean="0"/>
              <a:t> must not be empty, </a:t>
            </a:r>
            <a:br>
              <a:rPr lang="en-GB" dirty="0" smtClean="0"/>
            </a:br>
            <a:r>
              <a:rPr lang="en-GB" dirty="0" smtClean="0"/>
              <a:t>it must match a pattern</a:t>
            </a:r>
          </a:p>
          <a:p>
            <a:pPr lvl="1"/>
            <a:r>
              <a:rPr lang="en-GB" dirty="0" smtClean="0"/>
              <a:t>A </a:t>
            </a:r>
            <a:r>
              <a:rPr lang="en-GB" dirty="0" err="1" smtClean="0"/>
              <a:t>PhoneNumber</a:t>
            </a:r>
            <a:r>
              <a:rPr lang="en-GB" dirty="0" smtClean="0"/>
              <a:t> must not be empty, </a:t>
            </a:r>
            <a:br>
              <a:rPr lang="en-GB" dirty="0" smtClean="0"/>
            </a:br>
            <a:r>
              <a:rPr lang="en-GB" dirty="0" smtClean="0"/>
              <a:t>it must match a pattern</a:t>
            </a:r>
          </a:p>
          <a:p>
            <a:pPr lvl="1"/>
            <a:r>
              <a:rPr lang="en-GB" dirty="0" smtClean="0"/>
              <a:t>A </a:t>
            </a:r>
            <a:r>
              <a:rPr lang="en-GB" dirty="0" err="1" smtClean="0"/>
              <a:t>CustomerId</a:t>
            </a:r>
            <a:r>
              <a:rPr lang="en-GB" dirty="0" smtClean="0"/>
              <a:t> must be a positive integer</a:t>
            </a:r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836712"/>
            <a:ext cx="8004175" cy="1972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an </a:t>
            </a: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EmailAddress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just a string? No!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</a:t>
            </a: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CustomerId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just a </a:t>
            </a: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No!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 rot="60000" flipH="1">
            <a:off x="1147436" y="3786091"/>
            <a:ext cx="798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Can you multiply a </a:t>
            </a:r>
            <a:r>
              <a:rPr lang="en-GB" sz="2800" dirty="0" err="1" smtClean="0">
                <a:solidFill>
                  <a:srgbClr val="C00000"/>
                </a:solidFill>
                <a:latin typeface="Conformity" pitchFamily="2" charset="0"/>
              </a:rPr>
              <a:t>CustomerId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by 42?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60000" flipH="1">
            <a:off x="7696" y="2420997"/>
            <a:ext cx="827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Can you </a:t>
            </a:r>
            <a:r>
              <a:rPr lang="en-GB" sz="2800" dirty="0" err="1" smtClean="0">
                <a:solidFill>
                  <a:srgbClr val="C00000"/>
                </a:solidFill>
                <a:latin typeface="Conformity" pitchFamily="2" charset="0"/>
              </a:rPr>
              <a:t>concat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two </a:t>
            </a:r>
            <a:r>
              <a:rPr lang="en-GB" sz="2800" dirty="0" err="1" smtClean="0">
                <a:solidFill>
                  <a:srgbClr val="C00000"/>
                </a:solidFill>
                <a:latin typeface="Conformity" pitchFamily="2" charset="0"/>
              </a:rPr>
              <a:t>EmailAddresses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to make another valid </a:t>
            </a:r>
            <a:r>
              <a:rPr lang="en-GB" sz="2800" dirty="0" err="1" smtClean="0">
                <a:solidFill>
                  <a:srgbClr val="C00000"/>
                </a:solidFill>
                <a:latin typeface="Conformity" pitchFamily="2" charset="0"/>
              </a:rPr>
              <a:t>EmailAddress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4" name="Picture 8" descr="Water Ho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836712"/>
            <a:ext cx="5250904" cy="5250904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he thought he heard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2564904"/>
            <a:ext cx="8458200" cy="54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type 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EmailAddress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= 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EmailAddress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of string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836712"/>
            <a:ext cx="8004175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wrapper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types to keep </a:t>
            </a:r>
            <a:r>
              <a:rPr lang="en-GB" sz="3200" dirty="0" smtClean="0"/>
              <a:t>domain concepts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distinct from their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representation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7544" y="3068960"/>
            <a:ext cx="84582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GB" sz="2800" dirty="0" smtClean="0">
                <a:latin typeface="Consolas" pitchFamily="49" charset="0"/>
              </a:rPr>
              <a:t>type </a:t>
            </a:r>
            <a:r>
              <a:rPr lang="en-GB" sz="2800" dirty="0" err="1" smtClean="0">
                <a:latin typeface="Consolas" pitchFamily="49" charset="0"/>
              </a:rPr>
              <a:t>CustomerId</a:t>
            </a:r>
            <a:r>
              <a:rPr lang="en-GB" sz="2800" dirty="0" smtClean="0">
                <a:latin typeface="Consolas" pitchFamily="49" charset="0"/>
              </a:rPr>
              <a:t> = </a:t>
            </a:r>
            <a:r>
              <a:rPr lang="en-GB" sz="2800" dirty="0" err="1" smtClean="0">
                <a:latin typeface="Consolas" pitchFamily="49" charset="0"/>
              </a:rPr>
              <a:t>CustomerId</a:t>
            </a:r>
            <a:r>
              <a:rPr lang="en-GB" sz="2800" dirty="0" smtClean="0">
                <a:latin typeface="Consolas" pitchFamily="49" charset="0"/>
              </a:rPr>
              <a:t> of </a:t>
            </a:r>
            <a:r>
              <a:rPr lang="en-GB" sz="2800" dirty="0" err="1" smtClean="0">
                <a:latin typeface="Consolas" pitchFamily="49" charset="0"/>
              </a:rPr>
              <a:t>int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4860032" y="3573016"/>
            <a:ext cx="3127787" cy="687540"/>
            <a:chOff x="4067943" y="3789041"/>
            <a:chExt cx="3127787" cy="687540"/>
          </a:xfrm>
        </p:grpSpPr>
        <p:sp>
          <p:nvSpPr>
            <p:cNvPr id="11" name="TextBox 10"/>
            <p:cNvSpPr txBox="1"/>
            <p:nvPr/>
          </p:nvSpPr>
          <p:spPr>
            <a:xfrm rot="60000" flipH="1">
              <a:off x="4864419" y="3953361"/>
              <a:ext cx="2331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Wrap an </a:t>
              </a:r>
              <a:r>
                <a:rPr lang="en-GB" sz="2800" dirty="0" err="1" smtClean="0">
                  <a:solidFill>
                    <a:srgbClr val="C00000"/>
                  </a:solidFill>
                  <a:latin typeface="Conformity" pitchFamily="2" charset="0"/>
                </a:rPr>
                <a:t>int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4067943" y="3789041"/>
              <a:ext cx="792087" cy="485912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585787 w 895060"/>
                <a:gd name="connsiteY6" fmla="*/ 57150 h 657225"/>
                <a:gd name="connsiteX7" fmla="*/ 385762 w 895060"/>
                <a:gd name="connsiteY7" fmla="*/ 14287 h 657225"/>
                <a:gd name="connsiteX8" fmla="*/ 314325 w 895060"/>
                <a:gd name="connsiteY8" fmla="*/ 0 h 657225"/>
                <a:gd name="connsiteX9" fmla="*/ 0 w 895060"/>
                <a:gd name="connsiteY9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14375 w 895060"/>
                <a:gd name="connsiteY4" fmla="*/ 142875 h 657225"/>
                <a:gd name="connsiteX5" fmla="*/ 585787 w 895060"/>
                <a:gd name="connsiteY5" fmla="*/ 57150 h 657225"/>
                <a:gd name="connsiteX6" fmla="*/ 385762 w 895060"/>
                <a:gd name="connsiteY6" fmla="*/ 14287 h 657225"/>
                <a:gd name="connsiteX7" fmla="*/ 314325 w 895060"/>
                <a:gd name="connsiteY7" fmla="*/ 0 h 657225"/>
                <a:gd name="connsiteX8" fmla="*/ 0 w 895060"/>
                <a:gd name="connsiteY8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785812 w 895060"/>
                <a:gd name="connsiteY2" fmla="*/ 200025 h 657225"/>
                <a:gd name="connsiteX3" fmla="*/ 714375 w 895060"/>
                <a:gd name="connsiteY3" fmla="*/ 142875 h 657225"/>
                <a:gd name="connsiteX4" fmla="*/ 585787 w 895060"/>
                <a:gd name="connsiteY4" fmla="*/ 57150 h 657225"/>
                <a:gd name="connsiteX5" fmla="*/ 385762 w 895060"/>
                <a:gd name="connsiteY5" fmla="*/ 14287 h 657225"/>
                <a:gd name="connsiteX6" fmla="*/ 314325 w 895060"/>
                <a:gd name="connsiteY6" fmla="*/ 0 h 657225"/>
                <a:gd name="connsiteX7" fmla="*/ 0 w 895060"/>
                <a:gd name="connsiteY7" fmla="*/ 28575 h 657225"/>
                <a:gd name="connsiteX0" fmla="*/ 857250 w 857250"/>
                <a:gd name="connsiteY0" fmla="*/ 657225 h 657225"/>
                <a:gd name="connsiteX1" fmla="*/ 785812 w 857250"/>
                <a:gd name="connsiteY1" fmla="*/ 200025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59744"/>
                <a:gd name="connsiteY0" fmla="*/ 657225 h 657225"/>
                <a:gd name="connsiteX1" fmla="*/ 785812 w 859744"/>
                <a:gd name="connsiteY1" fmla="*/ 200025 h 657225"/>
                <a:gd name="connsiteX2" fmla="*/ 714375 w 859744"/>
                <a:gd name="connsiteY2" fmla="*/ 142875 h 657225"/>
                <a:gd name="connsiteX3" fmla="*/ 585787 w 859744"/>
                <a:gd name="connsiteY3" fmla="*/ 57150 h 657225"/>
                <a:gd name="connsiteX4" fmla="*/ 385762 w 859744"/>
                <a:gd name="connsiteY4" fmla="*/ 14287 h 657225"/>
                <a:gd name="connsiteX5" fmla="*/ 314325 w 859744"/>
                <a:gd name="connsiteY5" fmla="*/ 0 h 657225"/>
                <a:gd name="connsiteX6" fmla="*/ 0 w 859744"/>
                <a:gd name="connsiteY6" fmla="*/ 28575 h 657225"/>
                <a:gd name="connsiteX0" fmla="*/ 857250 w 857250"/>
                <a:gd name="connsiteY0" fmla="*/ 657225 h 657225"/>
                <a:gd name="connsiteX1" fmla="*/ 749664 w 857250"/>
                <a:gd name="connsiteY1" fmla="*/ 163490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86068"/>
                <a:gd name="connsiteY0" fmla="*/ 657225 h 657225"/>
                <a:gd name="connsiteX1" fmla="*/ 812136 w 886068"/>
                <a:gd name="connsiteY1" fmla="*/ 245235 h 657225"/>
                <a:gd name="connsiteX2" fmla="*/ 714375 w 886068"/>
                <a:gd name="connsiteY2" fmla="*/ 142875 h 657225"/>
                <a:gd name="connsiteX3" fmla="*/ 585787 w 886068"/>
                <a:gd name="connsiteY3" fmla="*/ 57150 h 657225"/>
                <a:gd name="connsiteX4" fmla="*/ 385762 w 886068"/>
                <a:gd name="connsiteY4" fmla="*/ 14287 h 657225"/>
                <a:gd name="connsiteX5" fmla="*/ 314325 w 886068"/>
                <a:gd name="connsiteY5" fmla="*/ 0 h 657225"/>
                <a:gd name="connsiteX6" fmla="*/ 0 w 886068"/>
                <a:gd name="connsiteY6" fmla="*/ 28575 h 657225"/>
                <a:gd name="connsiteX0" fmla="*/ 906226 w 935044"/>
                <a:gd name="connsiteY0" fmla="*/ 807409 h 807409"/>
                <a:gd name="connsiteX1" fmla="*/ 861112 w 935044"/>
                <a:gd name="connsiteY1" fmla="*/ 395419 h 807409"/>
                <a:gd name="connsiteX2" fmla="*/ 763351 w 935044"/>
                <a:gd name="connsiteY2" fmla="*/ 293059 h 807409"/>
                <a:gd name="connsiteX3" fmla="*/ 634763 w 935044"/>
                <a:gd name="connsiteY3" fmla="*/ 207334 h 807409"/>
                <a:gd name="connsiteX4" fmla="*/ 434738 w 935044"/>
                <a:gd name="connsiteY4" fmla="*/ 164471 h 807409"/>
                <a:gd name="connsiteX5" fmla="*/ 363301 w 935044"/>
                <a:gd name="connsiteY5" fmla="*/ 150184 h 807409"/>
                <a:gd name="connsiteX6" fmla="*/ 0 w 935044"/>
                <a:gd name="connsiteY6" fmla="*/ 19781 h 807409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14881 w 949912"/>
                <a:gd name="connsiteY0" fmla="*/ 1995202 h 1995202"/>
                <a:gd name="connsiteX1" fmla="*/ 875980 w 949912"/>
                <a:gd name="connsiteY1" fmla="*/ 375638 h 1995202"/>
                <a:gd name="connsiteX2" fmla="*/ 778219 w 949912"/>
                <a:gd name="connsiteY2" fmla="*/ 273278 h 1995202"/>
                <a:gd name="connsiteX3" fmla="*/ 649631 w 949912"/>
                <a:gd name="connsiteY3" fmla="*/ 187553 h 1995202"/>
                <a:gd name="connsiteX4" fmla="*/ 449606 w 949912"/>
                <a:gd name="connsiteY4" fmla="*/ 144690 h 1995202"/>
                <a:gd name="connsiteX5" fmla="*/ 378169 w 949912"/>
                <a:gd name="connsiteY5" fmla="*/ 130403 h 1995202"/>
                <a:gd name="connsiteX6" fmla="*/ 14868 w 949912"/>
                <a:gd name="connsiteY6" fmla="*/ 0 h 1995202"/>
                <a:gd name="connsiteX0" fmla="*/ 13 w 763353"/>
                <a:gd name="connsiteY0" fmla="*/ 1995202 h 1995202"/>
                <a:gd name="connsiteX1" fmla="*/ 763351 w 763353"/>
                <a:gd name="connsiteY1" fmla="*/ 273278 h 1995202"/>
                <a:gd name="connsiteX2" fmla="*/ 634763 w 763353"/>
                <a:gd name="connsiteY2" fmla="*/ 187553 h 1995202"/>
                <a:gd name="connsiteX3" fmla="*/ 434738 w 763353"/>
                <a:gd name="connsiteY3" fmla="*/ 144690 h 1995202"/>
                <a:gd name="connsiteX4" fmla="*/ 363301 w 763353"/>
                <a:gd name="connsiteY4" fmla="*/ 130403 h 1995202"/>
                <a:gd name="connsiteX5" fmla="*/ 0 w 763353"/>
                <a:gd name="connsiteY5" fmla="*/ 0 h 1995202"/>
                <a:gd name="connsiteX0" fmla="*/ 13 w 634760"/>
                <a:gd name="connsiteY0" fmla="*/ 1995202 h 1995202"/>
                <a:gd name="connsiteX1" fmla="*/ 634763 w 634760"/>
                <a:gd name="connsiteY1" fmla="*/ 187553 h 1995202"/>
                <a:gd name="connsiteX2" fmla="*/ 434738 w 634760"/>
                <a:gd name="connsiteY2" fmla="*/ 144690 h 1995202"/>
                <a:gd name="connsiteX3" fmla="*/ 363301 w 634760"/>
                <a:gd name="connsiteY3" fmla="*/ 130403 h 1995202"/>
                <a:gd name="connsiteX4" fmla="*/ 0 w 634760"/>
                <a:gd name="connsiteY4" fmla="*/ 0 h 1995202"/>
                <a:gd name="connsiteX0" fmla="*/ 13 w 695311"/>
                <a:gd name="connsiteY0" fmla="*/ 2118449 h 2118449"/>
                <a:gd name="connsiteX1" fmla="*/ 634763 w 695311"/>
                <a:gd name="connsiteY1" fmla="*/ 310800 h 2118449"/>
                <a:gd name="connsiteX2" fmla="*/ 363301 w 695311"/>
                <a:gd name="connsiteY2" fmla="*/ 253650 h 2118449"/>
                <a:gd name="connsiteX3" fmla="*/ 0 w 695311"/>
                <a:gd name="connsiteY3" fmla="*/ 123247 h 2118449"/>
                <a:gd name="connsiteX0" fmla="*/ 13 w 634762"/>
                <a:gd name="connsiteY0" fmla="*/ 2140183 h 2140183"/>
                <a:gd name="connsiteX1" fmla="*/ 634763 w 634762"/>
                <a:gd name="connsiteY1" fmla="*/ 332534 h 2140183"/>
                <a:gd name="connsiteX2" fmla="*/ 0 w 634762"/>
                <a:gd name="connsiteY2" fmla="*/ 144981 h 2140183"/>
                <a:gd name="connsiteX0" fmla="*/ 0 w 1272711"/>
                <a:gd name="connsiteY0" fmla="*/ 2140183 h 2140183"/>
                <a:gd name="connsiteX1" fmla="*/ 634750 w 1272711"/>
                <a:gd name="connsiteY1" fmla="*/ 332534 h 2140183"/>
                <a:gd name="connsiteX2" fmla="*/ 1140470 w 1272711"/>
                <a:gd name="connsiteY2" fmla="*/ 144980 h 2140183"/>
                <a:gd name="connsiteX0" fmla="*/ 0 w 1272712"/>
                <a:gd name="connsiteY0" fmla="*/ 1995203 h 1995203"/>
                <a:gd name="connsiteX1" fmla="*/ 665266 w 1272712"/>
                <a:gd name="connsiteY1" fmla="*/ 380039 h 1995203"/>
                <a:gd name="connsiteX2" fmla="*/ 1140470 w 1272712"/>
                <a:gd name="connsiteY2" fmla="*/ 0 h 1995203"/>
                <a:gd name="connsiteX0" fmla="*/ 0 w 1140470"/>
                <a:gd name="connsiteY0" fmla="*/ 1995203 h 1995203"/>
                <a:gd name="connsiteX1" fmla="*/ 665266 w 1140470"/>
                <a:gd name="connsiteY1" fmla="*/ 380039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-1 w 570243"/>
                <a:gd name="connsiteY0" fmla="*/ 1900192 h 1900192"/>
                <a:gd name="connsiteX1" fmla="*/ 348481 w 570243"/>
                <a:gd name="connsiteY1" fmla="*/ 1023178 h 1900192"/>
                <a:gd name="connsiteX2" fmla="*/ 570243 w 570243"/>
                <a:gd name="connsiteY2" fmla="*/ 0 h 1900192"/>
                <a:gd name="connsiteX0" fmla="*/ 0 w 570244"/>
                <a:gd name="connsiteY0" fmla="*/ 1900192 h 1900192"/>
                <a:gd name="connsiteX1" fmla="*/ 348482 w 570244"/>
                <a:gd name="connsiteY1" fmla="*/ 1023178 h 1900192"/>
                <a:gd name="connsiteX2" fmla="*/ 570244 w 570244"/>
                <a:gd name="connsiteY2" fmla="*/ 0 h 1900192"/>
                <a:gd name="connsiteX0" fmla="*/ 0 w 570244"/>
                <a:gd name="connsiteY0" fmla="*/ 1900192 h 1900192"/>
                <a:gd name="connsiteX1" fmla="*/ 570244 w 570244"/>
                <a:gd name="connsiteY1" fmla="*/ 0 h 1900192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3"/>
                <a:gd name="connsiteY0" fmla="*/ 1583493 h 2137091"/>
                <a:gd name="connsiteX1" fmla="*/ 570243 w 570243"/>
                <a:gd name="connsiteY1" fmla="*/ 0 h 21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243" h="2137091">
                  <a:moveTo>
                    <a:pt x="0" y="1583493"/>
                  </a:moveTo>
                  <a:cubicBezTo>
                    <a:pt x="311132" y="2137091"/>
                    <a:pt x="547054" y="1554840"/>
                    <a:pt x="570243" y="0"/>
                  </a:cubicBezTo>
                </a:path>
              </a:pathLst>
            </a:cu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220072" y="1812464"/>
            <a:ext cx="3919540" cy="935924"/>
            <a:chOff x="3635896" y="2067956"/>
            <a:chExt cx="3919540" cy="935924"/>
          </a:xfrm>
        </p:grpSpPr>
        <p:sp>
          <p:nvSpPr>
            <p:cNvPr id="12" name="Freeform 11"/>
            <p:cNvSpPr/>
            <p:nvPr/>
          </p:nvSpPr>
          <p:spPr>
            <a:xfrm flipH="1">
              <a:off x="3635896" y="2067956"/>
              <a:ext cx="1440160" cy="784980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585787 w 895060"/>
                <a:gd name="connsiteY6" fmla="*/ 57150 h 657225"/>
                <a:gd name="connsiteX7" fmla="*/ 385762 w 895060"/>
                <a:gd name="connsiteY7" fmla="*/ 14287 h 657225"/>
                <a:gd name="connsiteX8" fmla="*/ 314325 w 895060"/>
                <a:gd name="connsiteY8" fmla="*/ 0 h 657225"/>
                <a:gd name="connsiteX9" fmla="*/ 0 w 895060"/>
                <a:gd name="connsiteY9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14375 w 895060"/>
                <a:gd name="connsiteY4" fmla="*/ 142875 h 657225"/>
                <a:gd name="connsiteX5" fmla="*/ 585787 w 895060"/>
                <a:gd name="connsiteY5" fmla="*/ 57150 h 657225"/>
                <a:gd name="connsiteX6" fmla="*/ 385762 w 895060"/>
                <a:gd name="connsiteY6" fmla="*/ 14287 h 657225"/>
                <a:gd name="connsiteX7" fmla="*/ 314325 w 895060"/>
                <a:gd name="connsiteY7" fmla="*/ 0 h 657225"/>
                <a:gd name="connsiteX8" fmla="*/ 0 w 895060"/>
                <a:gd name="connsiteY8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785812 w 895060"/>
                <a:gd name="connsiteY2" fmla="*/ 200025 h 657225"/>
                <a:gd name="connsiteX3" fmla="*/ 714375 w 895060"/>
                <a:gd name="connsiteY3" fmla="*/ 142875 h 657225"/>
                <a:gd name="connsiteX4" fmla="*/ 585787 w 895060"/>
                <a:gd name="connsiteY4" fmla="*/ 57150 h 657225"/>
                <a:gd name="connsiteX5" fmla="*/ 385762 w 895060"/>
                <a:gd name="connsiteY5" fmla="*/ 14287 h 657225"/>
                <a:gd name="connsiteX6" fmla="*/ 314325 w 895060"/>
                <a:gd name="connsiteY6" fmla="*/ 0 h 657225"/>
                <a:gd name="connsiteX7" fmla="*/ 0 w 895060"/>
                <a:gd name="connsiteY7" fmla="*/ 28575 h 657225"/>
                <a:gd name="connsiteX0" fmla="*/ 857250 w 857250"/>
                <a:gd name="connsiteY0" fmla="*/ 657225 h 657225"/>
                <a:gd name="connsiteX1" fmla="*/ 785812 w 857250"/>
                <a:gd name="connsiteY1" fmla="*/ 200025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59744"/>
                <a:gd name="connsiteY0" fmla="*/ 657225 h 657225"/>
                <a:gd name="connsiteX1" fmla="*/ 785812 w 859744"/>
                <a:gd name="connsiteY1" fmla="*/ 200025 h 657225"/>
                <a:gd name="connsiteX2" fmla="*/ 714375 w 859744"/>
                <a:gd name="connsiteY2" fmla="*/ 142875 h 657225"/>
                <a:gd name="connsiteX3" fmla="*/ 585787 w 859744"/>
                <a:gd name="connsiteY3" fmla="*/ 57150 h 657225"/>
                <a:gd name="connsiteX4" fmla="*/ 385762 w 859744"/>
                <a:gd name="connsiteY4" fmla="*/ 14287 h 657225"/>
                <a:gd name="connsiteX5" fmla="*/ 314325 w 859744"/>
                <a:gd name="connsiteY5" fmla="*/ 0 h 657225"/>
                <a:gd name="connsiteX6" fmla="*/ 0 w 859744"/>
                <a:gd name="connsiteY6" fmla="*/ 28575 h 657225"/>
                <a:gd name="connsiteX0" fmla="*/ 857250 w 857250"/>
                <a:gd name="connsiteY0" fmla="*/ 657225 h 657225"/>
                <a:gd name="connsiteX1" fmla="*/ 749664 w 857250"/>
                <a:gd name="connsiteY1" fmla="*/ 163490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86068"/>
                <a:gd name="connsiteY0" fmla="*/ 657225 h 657225"/>
                <a:gd name="connsiteX1" fmla="*/ 812136 w 886068"/>
                <a:gd name="connsiteY1" fmla="*/ 245235 h 657225"/>
                <a:gd name="connsiteX2" fmla="*/ 714375 w 886068"/>
                <a:gd name="connsiteY2" fmla="*/ 142875 h 657225"/>
                <a:gd name="connsiteX3" fmla="*/ 585787 w 886068"/>
                <a:gd name="connsiteY3" fmla="*/ 57150 h 657225"/>
                <a:gd name="connsiteX4" fmla="*/ 385762 w 886068"/>
                <a:gd name="connsiteY4" fmla="*/ 14287 h 657225"/>
                <a:gd name="connsiteX5" fmla="*/ 314325 w 886068"/>
                <a:gd name="connsiteY5" fmla="*/ 0 h 657225"/>
                <a:gd name="connsiteX6" fmla="*/ 0 w 886068"/>
                <a:gd name="connsiteY6" fmla="*/ 28575 h 657225"/>
                <a:gd name="connsiteX0" fmla="*/ 906226 w 935044"/>
                <a:gd name="connsiteY0" fmla="*/ 807409 h 807409"/>
                <a:gd name="connsiteX1" fmla="*/ 861112 w 935044"/>
                <a:gd name="connsiteY1" fmla="*/ 395419 h 807409"/>
                <a:gd name="connsiteX2" fmla="*/ 763351 w 935044"/>
                <a:gd name="connsiteY2" fmla="*/ 293059 h 807409"/>
                <a:gd name="connsiteX3" fmla="*/ 634763 w 935044"/>
                <a:gd name="connsiteY3" fmla="*/ 207334 h 807409"/>
                <a:gd name="connsiteX4" fmla="*/ 434738 w 935044"/>
                <a:gd name="connsiteY4" fmla="*/ 164471 h 807409"/>
                <a:gd name="connsiteX5" fmla="*/ 363301 w 935044"/>
                <a:gd name="connsiteY5" fmla="*/ 150184 h 807409"/>
                <a:gd name="connsiteX6" fmla="*/ 0 w 935044"/>
                <a:gd name="connsiteY6" fmla="*/ 19781 h 807409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14881 w 949912"/>
                <a:gd name="connsiteY0" fmla="*/ 1995202 h 1995202"/>
                <a:gd name="connsiteX1" fmla="*/ 875980 w 949912"/>
                <a:gd name="connsiteY1" fmla="*/ 375638 h 1995202"/>
                <a:gd name="connsiteX2" fmla="*/ 778219 w 949912"/>
                <a:gd name="connsiteY2" fmla="*/ 273278 h 1995202"/>
                <a:gd name="connsiteX3" fmla="*/ 649631 w 949912"/>
                <a:gd name="connsiteY3" fmla="*/ 187553 h 1995202"/>
                <a:gd name="connsiteX4" fmla="*/ 449606 w 949912"/>
                <a:gd name="connsiteY4" fmla="*/ 144690 h 1995202"/>
                <a:gd name="connsiteX5" fmla="*/ 378169 w 949912"/>
                <a:gd name="connsiteY5" fmla="*/ 130403 h 1995202"/>
                <a:gd name="connsiteX6" fmla="*/ 14868 w 949912"/>
                <a:gd name="connsiteY6" fmla="*/ 0 h 1995202"/>
                <a:gd name="connsiteX0" fmla="*/ 13 w 763353"/>
                <a:gd name="connsiteY0" fmla="*/ 1995202 h 1995202"/>
                <a:gd name="connsiteX1" fmla="*/ 763351 w 763353"/>
                <a:gd name="connsiteY1" fmla="*/ 273278 h 1995202"/>
                <a:gd name="connsiteX2" fmla="*/ 634763 w 763353"/>
                <a:gd name="connsiteY2" fmla="*/ 187553 h 1995202"/>
                <a:gd name="connsiteX3" fmla="*/ 434738 w 763353"/>
                <a:gd name="connsiteY3" fmla="*/ 144690 h 1995202"/>
                <a:gd name="connsiteX4" fmla="*/ 363301 w 763353"/>
                <a:gd name="connsiteY4" fmla="*/ 130403 h 1995202"/>
                <a:gd name="connsiteX5" fmla="*/ 0 w 763353"/>
                <a:gd name="connsiteY5" fmla="*/ 0 h 1995202"/>
                <a:gd name="connsiteX0" fmla="*/ 13 w 634760"/>
                <a:gd name="connsiteY0" fmla="*/ 1995202 h 1995202"/>
                <a:gd name="connsiteX1" fmla="*/ 634763 w 634760"/>
                <a:gd name="connsiteY1" fmla="*/ 187553 h 1995202"/>
                <a:gd name="connsiteX2" fmla="*/ 434738 w 634760"/>
                <a:gd name="connsiteY2" fmla="*/ 144690 h 1995202"/>
                <a:gd name="connsiteX3" fmla="*/ 363301 w 634760"/>
                <a:gd name="connsiteY3" fmla="*/ 130403 h 1995202"/>
                <a:gd name="connsiteX4" fmla="*/ 0 w 634760"/>
                <a:gd name="connsiteY4" fmla="*/ 0 h 1995202"/>
                <a:gd name="connsiteX0" fmla="*/ 13 w 695311"/>
                <a:gd name="connsiteY0" fmla="*/ 2118449 h 2118449"/>
                <a:gd name="connsiteX1" fmla="*/ 634763 w 695311"/>
                <a:gd name="connsiteY1" fmla="*/ 310800 h 2118449"/>
                <a:gd name="connsiteX2" fmla="*/ 363301 w 695311"/>
                <a:gd name="connsiteY2" fmla="*/ 253650 h 2118449"/>
                <a:gd name="connsiteX3" fmla="*/ 0 w 695311"/>
                <a:gd name="connsiteY3" fmla="*/ 123247 h 2118449"/>
                <a:gd name="connsiteX0" fmla="*/ 13 w 634762"/>
                <a:gd name="connsiteY0" fmla="*/ 2140183 h 2140183"/>
                <a:gd name="connsiteX1" fmla="*/ 634763 w 634762"/>
                <a:gd name="connsiteY1" fmla="*/ 332534 h 2140183"/>
                <a:gd name="connsiteX2" fmla="*/ 0 w 634762"/>
                <a:gd name="connsiteY2" fmla="*/ 144981 h 2140183"/>
                <a:gd name="connsiteX0" fmla="*/ 0 w 1272711"/>
                <a:gd name="connsiteY0" fmla="*/ 2140183 h 2140183"/>
                <a:gd name="connsiteX1" fmla="*/ 634750 w 1272711"/>
                <a:gd name="connsiteY1" fmla="*/ 332534 h 2140183"/>
                <a:gd name="connsiteX2" fmla="*/ 1140470 w 1272711"/>
                <a:gd name="connsiteY2" fmla="*/ 144980 h 2140183"/>
                <a:gd name="connsiteX0" fmla="*/ 0 w 1272712"/>
                <a:gd name="connsiteY0" fmla="*/ 1995203 h 1995203"/>
                <a:gd name="connsiteX1" fmla="*/ 665266 w 1272712"/>
                <a:gd name="connsiteY1" fmla="*/ 380039 h 1995203"/>
                <a:gd name="connsiteX2" fmla="*/ 1140470 w 1272712"/>
                <a:gd name="connsiteY2" fmla="*/ 0 h 1995203"/>
                <a:gd name="connsiteX0" fmla="*/ 0 w 1140470"/>
                <a:gd name="connsiteY0" fmla="*/ 1995203 h 1995203"/>
                <a:gd name="connsiteX1" fmla="*/ 665266 w 1140470"/>
                <a:gd name="connsiteY1" fmla="*/ 380039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1520647 w 2090891"/>
                <a:gd name="connsiteY0" fmla="*/ 2976969 h 2976969"/>
                <a:gd name="connsiteX1" fmla="*/ 95041 w 2090891"/>
                <a:gd name="connsiteY1" fmla="*/ 316700 h 2976969"/>
                <a:gd name="connsiteX2" fmla="*/ 2090891 w 2090891"/>
                <a:gd name="connsiteY2" fmla="*/ 1076777 h 2976969"/>
                <a:gd name="connsiteX0" fmla="*/ 0 w 4181777"/>
                <a:gd name="connsiteY0" fmla="*/ 376595 h 1243148"/>
                <a:gd name="connsiteX1" fmla="*/ 2185927 w 4181777"/>
                <a:gd name="connsiteY1" fmla="*/ 91567 h 1243148"/>
                <a:gd name="connsiteX2" fmla="*/ 4181777 w 4181777"/>
                <a:gd name="connsiteY2" fmla="*/ 851644 h 1243148"/>
                <a:gd name="connsiteX0" fmla="*/ 0 w 4086735"/>
                <a:gd name="connsiteY0" fmla="*/ 376594 h 673089"/>
                <a:gd name="connsiteX1" fmla="*/ 2185927 w 4086735"/>
                <a:gd name="connsiteY1" fmla="*/ 91566 h 673089"/>
                <a:gd name="connsiteX2" fmla="*/ 4086735 w 4086735"/>
                <a:gd name="connsiteY2" fmla="*/ 281584 h 673089"/>
                <a:gd name="connsiteX0" fmla="*/ 0 w 4086735"/>
                <a:gd name="connsiteY0" fmla="*/ 455437 h 455437"/>
                <a:gd name="connsiteX1" fmla="*/ 2185927 w 4086735"/>
                <a:gd name="connsiteY1" fmla="*/ 170409 h 455437"/>
                <a:gd name="connsiteX2" fmla="*/ 4086735 w 4086735"/>
                <a:gd name="connsiteY2" fmla="*/ 360427 h 455437"/>
                <a:gd name="connsiteX0" fmla="*/ 0 w 4086735"/>
                <a:gd name="connsiteY0" fmla="*/ 95010 h 95010"/>
                <a:gd name="connsiteX1" fmla="*/ 4086735 w 4086735"/>
                <a:gd name="connsiteY1" fmla="*/ 0 h 95010"/>
                <a:gd name="connsiteX0" fmla="*/ 0 w 4086735"/>
                <a:gd name="connsiteY0" fmla="*/ 1130741 h 1130741"/>
                <a:gd name="connsiteX1" fmla="*/ 4086735 w 4086735"/>
                <a:gd name="connsiteY1" fmla="*/ 1035731 h 1130741"/>
                <a:gd name="connsiteX0" fmla="*/ 0 w 3516492"/>
                <a:gd name="connsiteY0" fmla="*/ 940721 h 1035731"/>
                <a:gd name="connsiteX1" fmla="*/ 3516492 w 3516492"/>
                <a:gd name="connsiteY1" fmla="*/ 1035731 h 10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6492" h="1035731">
                  <a:moveTo>
                    <a:pt x="0" y="940721"/>
                  </a:moveTo>
                  <a:cubicBezTo>
                    <a:pt x="1362245" y="909051"/>
                    <a:pt x="3016010" y="0"/>
                    <a:pt x="3516492" y="1035731"/>
                  </a:cubicBezTo>
                </a:path>
              </a:pathLst>
            </a:cu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 rot="60000" flipH="1">
              <a:off x="5224125" y="2480660"/>
              <a:ext cx="2331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Wrap a string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467544" y="4768977"/>
            <a:ext cx="84582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type String50 = </a:t>
            </a:r>
            <a:r>
              <a:rPr lang="en-GB" sz="2800" dirty="0" smtClean="0">
                <a:latin typeface="Consolas" pitchFamily="49" charset="0"/>
              </a:rPr>
              <a:t>String50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of string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grpSp>
        <p:nvGrpSpPr>
          <p:cNvPr id="4" name="Group 17"/>
          <p:cNvGrpSpPr/>
          <p:nvPr/>
        </p:nvGrpSpPr>
        <p:grpSpPr>
          <a:xfrm>
            <a:off x="4283968" y="4365104"/>
            <a:ext cx="4029658" cy="529745"/>
            <a:chOff x="3635895" y="4072708"/>
            <a:chExt cx="4029658" cy="529745"/>
          </a:xfrm>
        </p:grpSpPr>
        <p:sp>
          <p:nvSpPr>
            <p:cNvPr id="19" name="TextBox 18"/>
            <p:cNvSpPr txBox="1"/>
            <p:nvPr/>
          </p:nvSpPr>
          <p:spPr>
            <a:xfrm rot="60000" flipH="1">
              <a:off x="4432303" y="4072708"/>
              <a:ext cx="3233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A constrained string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flipH="1" flipV="1">
              <a:off x="3635895" y="4116541"/>
              <a:ext cx="792087" cy="485912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585787 w 895060"/>
                <a:gd name="connsiteY6" fmla="*/ 57150 h 657225"/>
                <a:gd name="connsiteX7" fmla="*/ 385762 w 895060"/>
                <a:gd name="connsiteY7" fmla="*/ 14287 h 657225"/>
                <a:gd name="connsiteX8" fmla="*/ 314325 w 895060"/>
                <a:gd name="connsiteY8" fmla="*/ 0 h 657225"/>
                <a:gd name="connsiteX9" fmla="*/ 0 w 895060"/>
                <a:gd name="connsiteY9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14375 w 895060"/>
                <a:gd name="connsiteY4" fmla="*/ 142875 h 657225"/>
                <a:gd name="connsiteX5" fmla="*/ 585787 w 895060"/>
                <a:gd name="connsiteY5" fmla="*/ 57150 h 657225"/>
                <a:gd name="connsiteX6" fmla="*/ 385762 w 895060"/>
                <a:gd name="connsiteY6" fmla="*/ 14287 h 657225"/>
                <a:gd name="connsiteX7" fmla="*/ 314325 w 895060"/>
                <a:gd name="connsiteY7" fmla="*/ 0 h 657225"/>
                <a:gd name="connsiteX8" fmla="*/ 0 w 895060"/>
                <a:gd name="connsiteY8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785812 w 895060"/>
                <a:gd name="connsiteY2" fmla="*/ 200025 h 657225"/>
                <a:gd name="connsiteX3" fmla="*/ 714375 w 895060"/>
                <a:gd name="connsiteY3" fmla="*/ 142875 h 657225"/>
                <a:gd name="connsiteX4" fmla="*/ 585787 w 895060"/>
                <a:gd name="connsiteY4" fmla="*/ 57150 h 657225"/>
                <a:gd name="connsiteX5" fmla="*/ 385762 w 895060"/>
                <a:gd name="connsiteY5" fmla="*/ 14287 h 657225"/>
                <a:gd name="connsiteX6" fmla="*/ 314325 w 895060"/>
                <a:gd name="connsiteY6" fmla="*/ 0 h 657225"/>
                <a:gd name="connsiteX7" fmla="*/ 0 w 895060"/>
                <a:gd name="connsiteY7" fmla="*/ 28575 h 657225"/>
                <a:gd name="connsiteX0" fmla="*/ 857250 w 857250"/>
                <a:gd name="connsiteY0" fmla="*/ 657225 h 657225"/>
                <a:gd name="connsiteX1" fmla="*/ 785812 w 857250"/>
                <a:gd name="connsiteY1" fmla="*/ 200025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59744"/>
                <a:gd name="connsiteY0" fmla="*/ 657225 h 657225"/>
                <a:gd name="connsiteX1" fmla="*/ 785812 w 859744"/>
                <a:gd name="connsiteY1" fmla="*/ 200025 h 657225"/>
                <a:gd name="connsiteX2" fmla="*/ 714375 w 859744"/>
                <a:gd name="connsiteY2" fmla="*/ 142875 h 657225"/>
                <a:gd name="connsiteX3" fmla="*/ 585787 w 859744"/>
                <a:gd name="connsiteY3" fmla="*/ 57150 h 657225"/>
                <a:gd name="connsiteX4" fmla="*/ 385762 w 859744"/>
                <a:gd name="connsiteY4" fmla="*/ 14287 h 657225"/>
                <a:gd name="connsiteX5" fmla="*/ 314325 w 859744"/>
                <a:gd name="connsiteY5" fmla="*/ 0 h 657225"/>
                <a:gd name="connsiteX6" fmla="*/ 0 w 859744"/>
                <a:gd name="connsiteY6" fmla="*/ 28575 h 657225"/>
                <a:gd name="connsiteX0" fmla="*/ 857250 w 857250"/>
                <a:gd name="connsiteY0" fmla="*/ 657225 h 657225"/>
                <a:gd name="connsiteX1" fmla="*/ 749664 w 857250"/>
                <a:gd name="connsiteY1" fmla="*/ 163490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86068"/>
                <a:gd name="connsiteY0" fmla="*/ 657225 h 657225"/>
                <a:gd name="connsiteX1" fmla="*/ 812136 w 886068"/>
                <a:gd name="connsiteY1" fmla="*/ 245235 h 657225"/>
                <a:gd name="connsiteX2" fmla="*/ 714375 w 886068"/>
                <a:gd name="connsiteY2" fmla="*/ 142875 h 657225"/>
                <a:gd name="connsiteX3" fmla="*/ 585787 w 886068"/>
                <a:gd name="connsiteY3" fmla="*/ 57150 h 657225"/>
                <a:gd name="connsiteX4" fmla="*/ 385762 w 886068"/>
                <a:gd name="connsiteY4" fmla="*/ 14287 h 657225"/>
                <a:gd name="connsiteX5" fmla="*/ 314325 w 886068"/>
                <a:gd name="connsiteY5" fmla="*/ 0 h 657225"/>
                <a:gd name="connsiteX6" fmla="*/ 0 w 886068"/>
                <a:gd name="connsiteY6" fmla="*/ 28575 h 657225"/>
                <a:gd name="connsiteX0" fmla="*/ 906226 w 935044"/>
                <a:gd name="connsiteY0" fmla="*/ 807409 h 807409"/>
                <a:gd name="connsiteX1" fmla="*/ 861112 w 935044"/>
                <a:gd name="connsiteY1" fmla="*/ 395419 h 807409"/>
                <a:gd name="connsiteX2" fmla="*/ 763351 w 935044"/>
                <a:gd name="connsiteY2" fmla="*/ 293059 h 807409"/>
                <a:gd name="connsiteX3" fmla="*/ 634763 w 935044"/>
                <a:gd name="connsiteY3" fmla="*/ 207334 h 807409"/>
                <a:gd name="connsiteX4" fmla="*/ 434738 w 935044"/>
                <a:gd name="connsiteY4" fmla="*/ 164471 h 807409"/>
                <a:gd name="connsiteX5" fmla="*/ 363301 w 935044"/>
                <a:gd name="connsiteY5" fmla="*/ 150184 h 807409"/>
                <a:gd name="connsiteX6" fmla="*/ 0 w 935044"/>
                <a:gd name="connsiteY6" fmla="*/ 19781 h 807409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14881 w 949912"/>
                <a:gd name="connsiteY0" fmla="*/ 1995202 h 1995202"/>
                <a:gd name="connsiteX1" fmla="*/ 875980 w 949912"/>
                <a:gd name="connsiteY1" fmla="*/ 375638 h 1995202"/>
                <a:gd name="connsiteX2" fmla="*/ 778219 w 949912"/>
                <a:gd name="connsiteY2" fmla="*/ 273278 h 1995202"/>
                <a:gd name="connsiteX3" fmla="*/ 649631 w 949912"/>
                <a:gd name="connsiteY3" fmla="*/ 187553 h 1995202"/>
                <a:gd name="connsiteX4" fmla="*/ 449606 w 949912"/>
                <a:gd name="connsiteY4" fmla="*/ 144690 h 1995202"/>
                <a:gd name="connsiteX5" fmla="*/ 378169 w 949912"/>
                <a:gd name="connsiteY5" fmla="*/ 130403 h 1995202"/>
                <a:gd name="connsiteX6" fmla="*/ 14868 w 949912"/>
                <a:gd name="connsiteY6" fmla="*/ 0 h 1995202"/>
                <a:gd name="connsiteX0" fmla="*/ 13 w 763353"/>
                <a:gd name="connsiteY0" fmla="*/ 1995202 h 1995202"/>
                <a:gd name="connsiteX1" fmla="*/ 763351 w 763353"/>
                <a:gd name="connsiteY1" fmla="*/ 273278 h 1995202"/>
                <a:gd name="connsiteX2" fmla="*/ 634763 w 763353"/>
                <a:gd name="connsiteY2" fmla="*/ 187553 h 1995202"/>
                <a:gd name="connsiteX3" fmla="*/ 434738 w 763353"/>
                <a:gd name="connsiteY3" fmla="*/ 144690 h 1995202"/>
                <a:gd name="connsiteX4" fmla="*/ 363301 w 763353"/>
                <a:gd name="connsiteY4" fmla="*/ 130403 h 1995202"/>
                <a:gd name="connsiteX5" fmla="*/ 0 w 763353"/>
                <a:gd name="connsiteY5" fmla="*/ 0 h 1995202"/>
                <a:gd name="connsiteX0" fmla="*/ 13 w 634760"/>
                <a:gd name="connsiteY0" fmla="*/ 1995202 h 1995202"/>
                <a:gd name="connsiteX1" fmla="*/ 634763 w 634760"/>
                <a:gd name="connsiteY1" fmla="*/ 187553 h 1995202"/>
                <a:gd name="connsiteX2" fmla="*/ 434738 w 634760"/>
                <a:gd name="connsiteY2" fmla="*/ 144690 h 1995202"/>
                <a:gd name="connsiteX3" fmla="*/ 363301 w 634760"/>
                <a:gd name="connsiteY3" fmla="*/ 130403 h 1995202"/>
                <a:gd name="connsiteX4" fmla="*/ 0 w 634760"/>
                <a:gd name="connsiteY4" fmla="*/ 0 h 1995202"/>
                <a:gd name="connsiteX0" fmla="*/ 13 w 695311"/>
                <a:gd name="connsiteY0" fmla="*/ 2118449 h 2118449"/>
                <a:gd name="connsiteX1" fmla="*/ 634763 w 695311"/>
                <a:gd name="connsiteY1" fmla="*/ 310800 h 2118449"/>
                <a:gd name="connsiteX2" fmla="*/ 363301 w 695311"/>
                <a:gd name="connsiteY2" fmla="*/ 253650 h 2118449"/>
                <a:gd name="connsiteX3" fmla="*/ 0 w 695311"/>
                <a:gd name="connsiteY3" fmla="*/ 123247 h 2118449"/>
                <a:gd name="connsiteX0" fmla="*/ 13 w 634762"/>
                <a:gd name="connsiteY0" fmla="*/ 2140183 h 2140183"/>
                <a:gd name="connsiteX1" fmla="*/ 634763 w 634762"/>
                <a:gd name="connsiteY1" fmla="*/ 332534 h 2140183"/>
                <a:gd name="connsiteX2" fmla="*/ 0 w 634762"/>
                <a:gd name="connsiteY2" fmla="*/ 144981 h 2140183"/>
                <a:gd name="connsiteX0" fmla="*/ 0 w 1272711"/>
                <a:gd name="connsiteY0" fmla="*/ 2140183 h 2140183"/>
                <a:gd name="connsiteX1" fmla="*/ 634750 w 1272711"/>
                <a:gd name="connsiteY1" fmla="*/ 332534 h 2140183"/>
                <a:gd name="connsiteX2" fmla="*/ 1140470 w 1272711"/>
                <a:gd name="connsiteY2" fmla="*/ 144980 h 2140183"/>
                <a:gd name="connsiteX0" fmla="*/ 0 w 1272712"/>
                <a:gd name="connsiteY0" fmla="*/ 1995203 h 1995203"/>
                <a:gd name="connsiteX1" fmla="*/ 665266 w 1272712"/>
                <a:gd name="connsiteY1" fmla="*/ 380039 h 1995203"/>
                <a:gd name="connsiteX2" fmla="*/ 1140470 w 1272712"/>
                <a:gd name="connsiteY2" fmla="*/ 0 h 1995203"/>
                <a:gd name="connsiteX0" fmla="*/ 0 w 1140470"/>
                <a:gd name="connsiteY0" fmla="*/ 1995203 h 1995203"/>
                <a:gd name="connsiteX1" fmla="*/ 665266 w 1140470"/>
                <a:gd name="connsiteY1" fmla="*/ 380039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-1 w 570243"/>
                <a:gd name="connsiteY0" fmla="*/ 1900192 h 1900192"/>
                <a:gd name="connsiteX1" fmla="*/ 348481 w 570243"/>
                <a:gd name="connsiteY1" fmla="*/ 1023178 h 1900192"/>
                <a:gd name="connsiteX2" fmla="*/ 570243 w 570243"/>
                <a:gd name="connsiteY2" fmla="*/ 0 h 1900192"/>
                <a:gd name="connsiteX0" fmla="*/ 0 w 570244"/>
                <a:gd name="connsiteY0" fmla="*/ 1900192 h 1900192"/>
                <a:gd name="connsiteX1" fmla="*/ 348482 w 570244"/>
                <a:gd name="connsiteY1" fmla="*/ 1023178 h 1900192"/>
                <a:gd name="connsiteX2" fmla="*/ 570244 w 570244"/>
                <a:gd name="connsiteY2" fmla="*/ 0 h 1900192"/>
                <a:gd name="connsiteX0" fmla="*/ 0 w 570244"/>
                <a:gd name="connsiteY0" fmla="*/ 1900192 h 1900192"/>
                <a:gd name="connsiteX1" fmla="*/ 570244 w 570244"/>
                <a:gd name="connsiteY1" fmla="*/ 0 h 1900192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3"/>
                <a:gd name="connsiteY0" fmla="*/ 1583493 h 2137091"/>
                <a:gd name="connsiteX1" fmla="*/ 570243 w 570243"/>
                <a:gd name="connsiteY1" fmla="*/ 0 h 21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243" h="2137091">
                  <a:moveTo>
                    <a:pt x="0" y="1583493"/>
                  </a:moveTo>
                  <a:cubicBezTo>
                    <a:pt x="311132" y="2137091"/>
                    <a:pt x="547054" y="1554840"/>
                    <a:pt x="570243" y="0"/>
                  </a:cubicBezTo>
                </a:path>
              </a:pathLst>
            </a:cu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692696"/>
            <a:ext cx="791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EmailAddress</a:t>
            </a:r>
            <a:r>
              <a:rPr lang="en-GB" sz="2400" dirty="0" smtClean="0">
                <a:latin typeface="Consolas" pitchFamily="49" charset="0"/>
              </a:rPr>
              <a:t> = </a:t>
            </a:r>
            <a:r>
              <a:rPr lang="en-GB" sz="2400" dirty="0" err="1" smtClean="0">
                <a:latin typeface="Consolas" pitchFamily="49" charset="0"/>
              </a:rPr>
              <a:t>EmailAddress</a:t>
            </a:r>
            <a:r>
              <a:rPr lang="en-GB" sz="2400" dirty="0" smtClean="0">
                <a:latin typeface="Consolas" pitchFamily="49" charset="0"/>
              </a:rPr>
              <a:t> of string</a:t>
            </a:r>
          </a:p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PhoneNumber</a:t>
            </a:r>
            <a:r>
              <a:rPr lang="en-GB" sz="2400" dirty="0" smtClean="0">
                <a:latin typeface="Consolas" pitchFamily="49" charset="0"/>
              </a:rPr>
              <a:t> = </a:t>
            </a:r>
            <a:r>
              <a:rPr lang="en-GB" sz="2400" dirty="0" err="1" smtClean="0">
                <a:latin typeface="Consolas" pitchFamily="49" charset="0"/>
              </a:rPr>
              <a:t>PhoneNumber</a:t>
            </a:r>
            <a:r>
              <a:rPr lang="en-GB" sz="2400" dirty="0" smtClean="0">
                <a:latin typeface="Consolas" pitchFamily="49" charset="0"/>
              </a:rPr>
              <a:t> of string</a:t>
            </a:r>
          </a:p>
          <a:p>
            <a:endParaRPr lang="en-GB" sz="2400" dirty="0" smtClean="0"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" y="2276872"/>
            <a:ext cx="7243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CustomerId</a:t>
            </a:r>
            <a:r>
              <a:rPr lang="en-GB" sz="2400" dirty="0" smtClean="0">
                <a:latin typeface="Consolas" pitchFamily="49" charset="0"/>
              </a:rPr>
              <a:t> = </a:t>
            </a:r>
            <a:r>
              <a:rPr lang="en-GB" sz="2400" dirty="0" err="1" smtClean="0">
                <a:latin typeface="Consolas" pitchFamily="49" charset="0"/>
              </a:rPr>
              <a:t>CustomerId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endParaRPr lang="en-GB" sz="2400" dirty="0" smtClean="0">
              <a:latin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OrderId</a:t>
            </a:r>
            <a:r>
              <a:rPr lang="en-GB" sz="2400" dirty="0" smtClean="0">
                <a:latin typeface="Consolas" pitchFamily="49" charset="0"/>
              </a:rPr>
              <a:t> = </a:t>
            </a:r>
            <a:r>
              <a:rPr lang="en-GB" sz="2400" dirty="0" err="1" smtClean="0">
                <a:latin typeface="Consolas" pitchFamily="49" charset="0"/>
              </a:rPr>
              <a:t>OrderId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endParaRPr lang="en-GB" sz="2400" dirty="0">
              <a:latin typeface="Consolas" pitchFamily="49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5230419" y="1052736"/>
            <a:ext cx="3775520" cy="1065582"/>
            <a:chOff x="5364091" y="4347101"/>
            <a:chExt cx="3775520" cy="1065582"/>
          </a:xfrm>
        </p:grpSpPr>
        <p:sp>
          <p:nvSpPr>
            <p:cNvPr id="8" name="TextBox 7"/>
            <p:cNvSpPr txBox="1"/>
            <p:nvPr/>
          </p:nvSpPr>
          <p:spPr>
            <a:xfrm rot="60000" flipH="1">
              <a:off x="6808300" y="4889463"/>
              <a:ext cx="2331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Distinct types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56175" y="4347101"/>
              <a:ext cx="2029433" cy="524937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585787 w 895060"/>
                <a:gd name="connsiteY6" fmla="*/ 57150 h 657225"/>
                <a:gd name="connsiteX7" fmla="*/ 385762 w 895060"/>
                <a:gd name="connsiteY7" fmla="*/ 14287 h 657225"/>
                <a:gd name="connsiteX8" fmla="*/ 314325 w 895060"/>
                <a:gd name="connsiteY8" fmla="*/ 0 h 657225"/>
                <a:gd name="connsiteX9" fmla="*/ 0 w 895060"/>
                <a:gd name="connsiteY9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14375 w 895060"/>
                <a:gd name="connsiteY4" fmla="*/ 142875 h 657225"/>
                <a:gd name="connsiteX5" fmla="*/ 585787 w 895060"/>
                <a:gd name="connsiteY5" fmla="*/ 57150 h 657225"/>
                <a:gd name="connsiteX6" fmla="*/ 385762 w 895060"/>
                <a:gd name="connsiteY6" fmla="*/ 14287 h 657225"/>
                <a:gd name="connsiteX7" fmla="*/ 314325 w 895060"/>
                <a:gd name="connsiteY7" fmla="*/ 0 h 657225"/>
                <a:gd name="connsiteX8" fmla="*/ 0 w 895060"/>
                <a:gd name="connsiteY8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785812 w 895060"/>
                <a:gd name="connsiteY2" fmla="*/ 200025 h 657225"/>
                <a:gd name="connsiteX3" fmla="*/ 714375 w 895060"/>
                <a:gd name="connsiteY3" fmla="*/ 142875 h 657225"/>
                <a:gd name="connsiteX4" fmla="*/ 585787 w 895060"/>
                <a:gd name="connsiteY4" fmla="*/ 57150 h 657225"/>
                <a:gd name="connsiteX5" fmla="*/ 385762 w 895060"/>
                <a:gd name="connsiteY5" fmla="*/ 14287 h 657225"/>
                <a:gd name="connsiteX6" fmla="*/ 314325 w 895060"/>
                <a:gd name="connsiteY6" fmla="*/ 0 h 657225"/>
                <a:gd name="connsiteX7" fmla="*/ 0 w 895060"/>
                <a:gd name="connsiteY7" fmla="*/ 28575 h 657225"/>
                <a:gd name="connsiteX0" fmla="*/ 857250 w 857250"/>
                <a:gd name="connsiteY0" fmla="*/ 657225 h 657225"/>
                <a:gd name="connsiteX1" fmla="*/ 785812 w 857250"/>
                <a:gd name="connsiteY1" fmla="*/ 200025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59744"/>
                <a:gd name="connsiteY0" fmla="*/ 657225 h 657225"/>
                <a:gd name="connsiteX1" fmla="*/ 785812 w 859744"/>
                <a:gd name="connsiteY1" fmla="*/ 200025 h 657225"/>
                <a:gd name="connsiteX2" fmla="*/ 714375 w 859744"/>
                <a:gd name="connsiteY2" fmla="*/ 142875 h 657225"/>
                <a:gd name="connsiteX3" fmla="*/ 585787 w 859744"/>
                <a:gd name="connsiteY3" fmla="*/ 57150 h 657225"/>
                <a:gd name="connsiteX4" fmla="*/ 385762 w 859744"/>
                <a:gd name="connsiteY4" fmla="*/ 14287 h 657225"/>
                <a:gd name="connsiteX5" fmla="*/ 314325 w 859744"/>
                <a:gd name="connsiteY5" fmla="*/ 0 h 657225"/>
                <a:gd name="connsiteX6" fmla="*/ 0 w 859744"/>
                <a:gd name="connsiteY6" fmla="*/ 28575 h 657225"/>
                <a:gd name="connsiteX0" fmla="*/ 857250 w 857250"/>
                <a:gd name="connsiteY0" fmla="*/ 657225 h 657225"/>
                <a:gd name="connsiteX1" fmla="*/ 749664 w 857250"/>
                <a:gd name="connsiteY1" fmla="*/ 163490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86068"/>
                <a:gd name="connsiteY0" fmla="*/ 657225 h 657225"/>
                <a:gd name="connsiteX1" fmla="*/ 812136 w 886068"/>
                <a:gd name="connsiteY1" fmla="*/ 245235 h 657225"/>
                <a:gd name="connsiteX2" fmla="*/ 714375 w 886068"/>
                <a:gd name="connsiteY2" fmla="*/ 142875 h 657225"/>
                <a:gd name="connsiteX3" fmla="*/ 585787 w 886068"/>
                <a:gd name="connsiteY3" fmla="*/ 57150 h 657225"/>
                <a:gd name="connsiteX4" fmla="*/ 385762 w 886068"/>
                <a:gd name="connsiteY4" fmla="*/ 14287 h 657225"/>
                <a:gd name="connsiteX5" fmla="*/ 314325 w 886068"/>
                <a:gd name="connsiteY5" fmla="*/ 0 h 657225"/>
                <a:gd name="connsiteX6" fmla="*/ 0 w 886068"/>
                <a:gd name="connsiteY6" fmla="*/ 28575 h 657225"/>
                <a:gd name="connsiteX0" fmla="*/ 906226 w 935044"/>
                <a:gd name="connsiteY0" fmla="*/ 807409 h 807409"/>
                <a:gd name="connsiteX1" fmla="*/ 861112 w 935044"/>
                <a:gd name="connsiteY1" fmla="*/ 395419 h 807409"/>
                <a:gd name="connsiteX2" fmla="*/ 763351 w 935044"/>
                <a:gd name="connsiteY2" fmla="*/ 293059 h 807409"/>
                <a:gd name="connsiteX3" fmla="*/ 634763 w 935044"/>
                <a:gd name="connsiteY3" fmla="*/ 207334 h 807409"/>
                <a:gd name="connsiteX4" fmla="*/ 434738 w 935044"/>
                <a:gd name="connsiteY4" fmla="*/ 164471 h 807409"/>
                <a:gd name="connsiteX5" fmla="*/ 363301 w 935044"/>
                <a:gd name="connsiteY5" fmla="*/ 150184 h 807409"/>
                <a:gd name="connsiteX6" fmla="*/ 0 w 935044"/>
                <a:gd name="connsiteY6" fmla="*/ 19781 h 807409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5044" h="787628">
                  <a:moveTo>
                    <a:pt x="906226" y="787628"/>
                  </a:moveTo>
                  <a:cubicBezTo>
                    <a:pt x="891343" y="692378"/>
                    <a:pt x="935044" y="532746"/>
                    <a:pt x="861112" y="375638"/>
                  </a:cubicBezTo>
                  <a:cubicBezTo>
                    <a:pt x="842062" y="361351"/>
                    <a:pt x="796688" y="297090"/>
                    <a:pt x="763351" y="273278"/>
                  </a:cubicBezTo>
                  <a:cubicBezTo>
                    <a:pt x="734776" y="256609"/>
                    <a:pt x="689532" y="208984"/>
                    <a:pt x="634763" y="187553"/>
                  </a:cubicBezTo>
                  <a:cubicBezTo>
                    <a:pt x="572063" y="152720"/>
                    <a:pt x="503141" y="155214"/>
                    <a:pt x="434738" y="144690"/>
                  </a:cubicBezTo>
                  <a:cubicBezTo>
                    <a:pt x="410736" y="140997"/>
                    <a:pt x="387113" y="135165"/>
                    <a:pt x="363301" y="130403"/>
                  </a:cubicBezTo>
                  <a:cubicBezTo>
                    <a:pt x="66915" y="145222"/>
                    <a:pt x="48250" y="179215"/>
                    <a:pt x="0" y="0"/>
                  </a:cubicBezTo>
                </a:path>
              </a:pathLst>
            </a:cu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eform 9"/>
            <p:cNvSpPr/>
            <p:nvPr/>
          </p:nvSpPr>
          <p:spPr>
            <a:xfrm rot="5400000" flipV="1">
              <a:off x="5988709" y="4172536"/>
              <a:ext cx="272084" cy="1521319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48431 h 648431"/>
                <a:gd name="connsiteX1" fmla="*/ 857250 w 895060"/>
                <a:gd name="connsiteY1" fmla="*/ 262668 h 648431"/>
                <a:gd name="connsiteX2" fmla="*/ 828675 w 895060"/>
                <a:gd name="connsiteY2" fmla="*/ 219806 h 648431"/>
                <a:gd name="connsiteX3" fmla="*/ 785812 w 895060"/>
                <a:gd name="connsiteY3" fmla="*/ 191231 h 648431"/>
                <a:gd name="connsiteX4" fmla="*/ 757237 w 895060"/>
                <a:gd name="connsiteY4" fmla="*/ 148368 h 648431"/>
                <a:gd name="connsiteX5" fmla="*/ 714375 w 895060"/>
                <a:gd name="connsiteY5" fmla="*/ 134081 h 648431"/>
                <a:gd name="connsiteX6" fmla="*/ 628650 w 895060"/>
                <a:gd name="connsiteY6" fmla="*/ 91218 h 648431"/>
                <a:gd name="connsiteX7" fmla="*/ 585787 w 895060"/>
                <a:gd name="connsiteY7" fmla="*/ 48356 h 648431"/>
                <a:gd name="connsiteX8" fmla="*/ 385762 w 895060"/>
                <a:gd name="connsiteY8" fmla="*/ 5493 h 648431"/>
                <a:gd name="connsiteX9" fmla="*/ 561925 w 895060"/>
                <a:gd name="connsiteY9" fmla="*/ 20908 h 648431"/>
                <a:gd name="connsiteX10" fmla="*/ 0 w 895060"/>
                <a:gd name="connsiteY10" fmla="*/ 19781 h 648431"/>
                <a:gd name="connsiteX0" fmla="*/ 857250 w 895060"/>
                <a:gd name="connsiteY0" fmla="*/ 647700 h 647700"/>
                <a:gd name="connsiteX1" fmla="*/ 857250 w 895060"/>
                <a:gd name="connsiteY1" fmla="*/ 261937 h 647700"/>
                <a:gd name="connsiteX2" fmla="*/ 828675 w 895060"/>
                <a:gd name="connsiteY2" fmla="*/ 219075 h 647700"/>
                <a:gd name="connsiteX3" fmla="*/ 785812 w 895060"/>
                <a:gd name="connsiteY3" fmla="*/ 190500 h 647700"/>
                <a:gd name="connsiteX4" fmla="*/ 757237 w 895060"/>
                <a:gd name="connsiteY4" fmla="*/ 147637 h 647700"/>
                <a:gd name="connsiteX5" fmla="*/ 714375 w 895060"/>
                <a:gd name="connsiteY5" fmla="*/ 133350 h 647700"/>
                <a:gd name="connsiteX6" fmla="*/ 628650 w 895060"/>
                <a:gd name="connsiteY6" fmla="*/ 90487 h 647700"/>
                <a:gd name="connsiteX7" fmla="*/ 585787 w 895060"/>
                <a:gd name="connsiteY7" fmla="*/ 47625 h 647700"/>
                <a:gd name="connsiteX8" fmla="*/ 385762 w 895060"/>
                <a:gd name="connsiteY8" fmla="*/ 4762 h 647700"/>
                <a:gd name="connsiteX9" fmla="*/ 0 w 895060"/>
                <a:gd name="connsiteY9" fmla="*/ 19050 h 64770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85812 w 895060"/>
                <a:gd name="connsiteY3" fmla="*/ 171450 h 628650"/>
                <a:gd name="connsiteX4" fmla="*/ 757237 w 895060"/>
                <a:gd name="connsiteY4" fmla="*/ 128587 h 628650"/>
                <a:gd name="connsiteX5" fmla="*/ 714375 w 895060"/>
                <a:gd name="connsiteY5" fmla="*/ 114300 h 628650"/>
                <a:gd name="connsiteX6" fmla="*/ 628650 w 895060"/>
                <a:gd name="connsiteY6" fmla="*/ 71437 h 628650"/>
                <a:gd name="connsiteX7" fmla="*/ 585787 w 895060"/>
                <a:gd name="connsiteY7" fmla="*/ 28575 h 628650"/>
                <a:gd name="connsiteX8" fmla="*/ 0 w 895060"/>
                <a:gd name="connsiteY8" fmla="*/ 0 h 62865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85812 w 895060"/>
                <a:gd name="connsiteY3" fmla="*/ 171450 h 628650"/>
                <a:gd name="connsiteX4" fmla="*/ 757237 w 895060"/>
                <a:gd name="connsiteY4" fmla="*/ 128587 h 628650"/>
                <a:gd name="connsiteX5" fmla="*/ 714375 w 895060"/>
                <a:gd name="connsiteY5" fmla="*/ 114300 h 628650"/>
                <a:gd name="connsiteX6" fmla="*/ 628650 w 895060"/>
                <a:gd name="connsiteY6" fmla="*/ 71437 h 628650"/>
                <a:gd name="connsiteX7" fmla="*/ 0 w 895060"/>
                <a:gd name="connsiteY7" fmla="*/ 0 h 62865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85812 w 895060"/>
                <a:gd name="connsiteY3" fmla="*/ 171450 h 628650"/>
                <a:gd name="connsiteX4" fmla="*/ 757237 w 895060"/>
                <a:gd name="connsiteY4" fmla="*/ 128587 h 628650"/>
                <a:gd name="connsiteX5" fmla="*/ 714375 w 895060"/>
                <a:gd name="connsiteY5" fmla="*/ 114300 h 628650"/>
                <a:gd name="connsiteX6" fmla="*/ 628650 w 895060"/>
                <a:gd name="connsiteY6" fmla="*/ 71437 h 628650"/>
                <a:gd name="connsiteX7" fmla="*/ 561929 w 895060"/>
                <a:gd name="connsiteY7" fmla="*/ 30830 h 628650"/>
                <a:gd name="connsiteX8" fmla="*/ 0 w 895060"/>
                <a:gd name="connsiteY8" fmla="*/ 0 h 62865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85812 w 895060"/>
                <a:gd name="connsiteY3" fmla="*/ 171450 h 628650"/>
                <a:gd name="connsiteX4" fmla="*/ 757237 w 895060"/>
                <a:gd name="connsiteY4" fmla="*/ 128587 h 628650"/>
                <a:gd name="connsiteX5" fmla="*/ 714375 w 895060"/>
                <a:gd name="connsiteY5" fmla="*/ 114300 h 628650"/>
                <a:gd name="connsiteX6" fmla="*/ 561929 w 895060"/>
                <a:gd name="connsiteY6" fmla="*/ 30830 h 628650"/>
                <a:gd name="connsiteX7" fmla="*/ 0 w 895060"/>
                <a:gd name="connsiteY7" fmla="*/ 0 h 62865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85812 w 895060"/>
                <a:gd name="connsiteY3" fmla="*/ 171450 h 628650"/>
                <a:gd name="connsiteX4" fmla="*/ 757237 w 895060"/>
                <a:gd name="connsiteY4" fmla="*/ 128587 h 628650"/>
                <a:gd name="connsiteX5" fmla="*/ 561929 w 895060"/>
                <a:gd name="connsiteY5" fmla="*/ 30830 h 628650"/>
                <a:gd name="connsiteX6" fmla="*/ 0 w 895060"/>
                <a:gd name="connsiteY6" fmla="*/ 0 h 628650"/>
                <a:gd name="connsiteX0" fmla="*/ 857250 w 895060"/>
                <a:gd name="connsiteY0" fmla="*/ 628650 h 628650"/>
                <a:gd name="connsiteX1" fmla="*/ 857250 w 895060"/>
                <a:gd name="connsiteY1" fmla="*/ 242887 h 628650"/>
                <a:gd name="connsiteX2" fmla="*/ 828675 w 895060"/>
                <a:gd name="connsiteY2" fmla="*/ 200025 h 628650"/>
                <a:gd name="connsiteX3" fmla="*/ 757237 w 895060"/>
                <a:gd name="connsiteY3" fmla="*/ 128587 h 628650"/>
                <a:gd name="connsiteX4" fmla="*/ 561929 w 895060"/>
                <a:gd name="connsiteY4" fmla="*/ 30830 h 628650"/>
                <a:gd name="connsiteX5" fmla="*/ 0 w 895060"/>
                <a:gd name="connsiteY5" fmla="*/ 0 h 628650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569926 w 707749"/>
                <a:gd name="connsiteY3" fmla="*/ 127459 h 627522"/>
                <a:gd name="connsiteX4" fmla="*/ 374618 w 707749"/>
                <a:gd name="connsiteY4" fmla="*/ 29702 h 627522"/>
                <a:gd name="connsiteX5" fmla="*/ 1 w 707749"/>
                <a:gd name="connsiteY5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569926 w 707749"/>
                <a:gd name="connsiteY3" fmla="*/ 127459 h 627522"/>
                <a:gd name="connsiteX4" fmla="*/ 374618 w 707749"/>
                <a:gd name="connsiteY4" fmla="*/ 29702 h 627522"/>
                <a:gd name="connsiteX5" fmla="*/ 1 w 707749"/>
                <a:gd name="connsiteY5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569926 w 707749"/>
                <a:gd name="connsiteY3" fmla="*/ 127459 h 627522"/>
                <a:gd name="connsiteX4" fmla="*/ 374618 w 707749"/>
                <a:gd name="connsiteY4" fmla="*/ 29702 h 627522"/>
                <a:gd name="connsiteX5" fmla="*/ 1 w 707749"/>
                <a:gd name="connsiteY5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569926 w 707749"/>
                <a:gd name="connsiteY3" fmla="*/ 127459 h 627522"/>
                <a:gd name="connsiteX4" fmla="*/ 374618 w 707749"/>
                <a:gd name="connsiteY4" fmla="*/ 29702 h 627522"/>
                <a:gd name="connsiteX5" fmla="*/ 1 w 707749"/>
                <a:gd name="connsiteY5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374618 w 707749"/>
                <a:gd name="connsiteY3" fmla="*/ 29702 h 627522"/>
                <a:gd name="connsiteX4" fmla="*/ 1 w 707749"/>
                <a:gd name="connsiteY4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641364 w 707749"/>
                <a:gd name="connsiteY2" fmla="*/ 198897 h 627522"/>
                <a:gd name="connsiteX3" fmla="*/ 374618 w 707749"/>
                <a:gd name="connsiteY3" fmla="*/ 29702 h 627522"/>
                <a:gd name="connsiteX4" fmla="*/ 1 w 707749"/>
                <a:gd name="connsiteY4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374618 w 707749"/>
                <a:gd name="connsiteY2" fmla="*/ 29702 h 627522"/>
                <a:gd name="connsiteX3" fmla="*/ 1 w 707749"/>
                <a:gd name="connsiteY3" fmla="*/ 0 h 627522"/>
                <a:gd name="connsiteX0" fmla="*/ 669939 w 707749"/>
                <a:gd name="connsiteY0" fmla="*/ 627522 h 627522"/>
                <a:gd name="connsiteX1" fmla="*/ 669939 w 707749"/>
                <a:gd name="connsiteY1" fmla="*/ 241759 h 627522"/>
                <a:gd name="connsiteX2" fmla="*/ 374618 w 707749"/>
                <a:gd name="connsiteY2" fmla="*/ 29702 h 627522"/>
                <a:gd name="connsiteX3" fmla="*/ 1 w 707749"/>
                <a:gd name="connsiteY3" fmla="*/ 0 h 62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749" h="627522">
                  <a:moveTo>
                    <a:pt x="669939" y="627522"/>
                  </a:moveTo>
                  <a:cubicBezTo>
                    <a:pt x="707749" y="476278"/>
                    <a:pt x="702211" y="521457"/>
                    <a:pt x="669939" y="241759"/>
                  </a:cubicBezTo>
                  <a:cubicBezTo>
                    <a:pt x="620719" y="142122"/>
                    <a:pt x="569256" y="42709"/>
                    <a:pt x="374618" y="29702"/>
                  </a:cubicBezTo>
                  <a:cubicBezTo>
                    <a:pt x="277501" y="23205"/>
                    <a:pt x="124873" y="9901"/>
                    <a:pt x="1" y="0"/>
                  </a:cubicBezTo>
                </a:path>
              </a:pathLst>
            </a:cu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17"/>
          <p:cNvGrpSpPr/>
          <p:nvPr/>
        </p:nvGrpSpPr>
        <p:grpSpPr>
          <a:xfrm>
            <a:off x="3851921" y="2651728"/>
            <a:ext cx="4177262" cy="1098123"/>
            <a:chOff x="3851921" y="5460041"/>
            <a:chExt cx="4177262" cy="1098123"/>
          </a:xfrm>
        </p:grpSpPr>
        <p:grpSp>
          <p:nvGrpSpPr>
            <p:cNvPr id="4" name="Group 11"/>
            <p:cNvGrpSpPr/>
            <p:nvPr/>
          </p:nvGrpSpPr>
          <p:grpSpPr>
            <a:xfrm>
              <a:off x="3851921" y="5892090"/>
              <a:ext cx="4177262" cy="666074"/>
              <a:chOff x="5724132" y="4739961"/>
              <a:chExt cx="4177262" cy="666074"/>
            </a:xfrm>
          </p:grpSpPr>
          <p:sp>
            <p:nvSpPr>
              <p:cNvPr id="13" name="TextBox 12"/>
              <p:cNvSpPr txBox="1"/>
              <p:nvPr/>
            </p:nvSpPr>
            <p:spPr>
              <a:xfrm rot="21540000">
                <a:off x="6808242" y="4882815"/>
                <a:ext cx="3093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 smtClean="0">
                    <a:solidFill>
                      <a:srgbClr val="C00000"/>
                    </a:solidFill>
                    <a:latin typeface="Conformity" pitchFamily="2" charset="0"/>
                  </a:rPr>
                  <a:t>Also distinct types</a:t>
                </a:r>
                <a:endParaRPr lang="en-GB" sz="2800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5400000" flipV="1">
                <a:off x="6052742" y="4411351"/>
                <a:ext cx="360041" cy="1017262"/>
              </a:xfrm>
              <a:custGeom>
                <a:avLst/>
                <a:gdLst>
                  <a:gd name="connsiteX0" fmla="*/ 857250 w 895060"/>
                  <a:gd name="connsiteY0" fmla="*/ 685589 h 685589"/>
                  <a:gd name="connsiteX1" fmla="*/ 857250 w 895060"/>
                  <a:gd name="connsiteY1" fmla="*/ 299826 h 685589"/>
                  <a:gd name="connsiteX2" fmla="*/ 828675 w 895060"/>
                  <a:gd name="connsiteY2" fmla="*/ 256964 h 685589"/>
                  <a:gd name="connsiteX3" fmla="*/ 785812 w 895060"/>
                  <a:gd name="connsiteY3" fmla="*/ 228389 h 685589"/>
                  <a:gd name="connsiteX4" fmla="*/ 757237 w 895060"/>
                  <a:gd name="connsiteY4" fmla="*/ 185526 h 685589"/>
                  <a:gd name="connsiteX5" fmla="*/ 714375 w 895060"/>
                  <a:gd name="connsiteY5" fmla="*/ 171239 h 685589"/>
                  <a:gd name="connsiteX6" fmla="*/ 628650 w 895060"/>
                  <a:gd name="connsiteY6" fmla="*/ 128376 h 685589"/>
                  <a:gd name="connsiteX7" fmla="*/ 585787 w 895060"/>
                  <a:gd name="connsiteY7" fmla="*/ 85514 h 685589"/>
                  <a:gd name="connsiteX8" fmla="*/ 385762 w 895060"/>
                  <a:gd name="connsiteY8" fmla="*/ 42651 h 685589"/>
                  <a:gd name="connsiteX9" fmla="*/ 314325 w 895060"/>
                  <a:gd name="connsiteY9" fmla="*/ 28364 h 685589"/>
                  <a:gd name="connsiteX10" fmla="*/ 0 w 895060"/>
                  <a:gd name="connsiteY10" fmla="*/ 56939 h 685589"/>
                  <a:gd name="connsiteX0" fmla="*/ 857250 w 895060"/>
                  <a:gd name="connsiteY0" fmla="*/ 657225 h 657225"/>
                  <a:gd name="connsiteX1" fmla="*/ 857250 w 895060"/>
                  <a:gd name="connsiteY1" fmla="*/ 271462 h 657225"/>
                  <a:gd name="connsiteX2" fmla="*/ 828675 w 895060"/>
                  <a:gd name="connsiteY2" fmla="*/ 228600 h 657225"/>
                  <a:gd name="connsiteX3" fmla="*/ 785812 w 895060"/>
                  <a:gd name="connsiteY3" fmla="*/ 200025 h 657225"/>
                  <a:gd name="connsiteX4" fmla="*/ 757237 w 895060"/>
                  <a:gd name="connsiteY4" fmla="*/ 157162 h 657225"/>
                  <a:gd name="connsiteX5" fmla="*/ 714375 w 895060"/>
                  <a:gd name="connsiteY5" fmla="*/ 142875 h 657225"/>
                  <a:gd name="connsiteX6" fmla="*/ 628650 w 895060"/>
                  <a:gd name="connsiteY6" fmla="*/ 100012 h 657225"/>
                  <a:gd name="connsiteX7" fmla="*/ 585787 w 895060"/>
                  <a:gd name="connsiteY7" fmla="*/ 57150 h 657225"/>
                  <a:gd name="connsiteX8" fmla="*/ 385762 w 895060"/>
                  <a:gd name="connsiteY8" fmla="*/ 14287 h 657225"/>
                  <a:gd name="connsiteX9" fmla="*/ 314325 w 895060"/>
                  <a:gd name="connsiteY9" fmla="*/ 0 h 657225"/>
                  <a:gd name="connsiteX10" fmla="*/ 0 w 895060"/>
                  <a:gd name="connsiteY10" fmla="*/ 28575 h 657225"/>
                  <a:gd name="connsiteX0" fmla="*/ 857250 w 895060"/>
                  <a:gd name="connsiteY0" fmla="*/ 648431 h 648431"/>
                  <a:gd name="connsiteX1" fmla="*/ 857250 w 895060"/>
                  <a:gd name="connsiteY1" fmla="*/ 262668 h 648431"/>
                  <a:gd name="connsiteX2" fmla="*/ 828675 w 895060"/>
                  <a:gd name="connsiteY2" fmla="*/ 219806 h 648431"/>
                  <a:gd name="connsiteX3" fmla="*/ 785812 w 895060"/>
                  <a:gd name="connsiteY3" fmla="*/ 191231 h 648431"/>
                  <a:gd name="connsiteX4" fmla="*/ 757237 w 895060"/>
                  <a:gd name="connsiteY4" fmla="*/ 148368 h 648431"/>
                  <a:gd name="connsiteX5" fmla="*/ 714375 w 895060"/>
                  <a:gd name="connsiteY5" fmla="*/ 134081 h 648431"/>
                  <a:gd name="connsiteX6" fmla="*/ 628650 w 895060"/>
                  <a:gd name="connsiteY6" fmla="*/ 91218 h 648431"/>
                  <a:gd name="connsiteX7" fmla="*/ 585787 w 895060"/>
                  <a:gd name="connsiteY7" fmla="*/ 48356 h 648431"/>
                  <a:gd name="connsiteX8" fmla="*/ 385762 w 895060"/>
                  <a:gd name="connsiteY8" fmla="*/ 5493 h 648431"/>
                  <a:gd name="connsiteX9" fmla="*/ 561925 w 895060"/>
                  <a:gd name="connsiteY9" fmla="*/ 20908 h 648431"/>
                  <a:gd name="connsiteX10" fmla="*/ 0 w 895060"/>
                  <a:gd name="connsiteY10" fmla="*/ 19781 h 648431"/>
                  <a:gd name="connsiteX0" fmla="*/ 857250 w 895060"/>
                  <a:gd name="connsiteY0" fmla="*/ 647700 h 647700"/>
                  <a:gd name="connsiteX1" fmla="*/ 857250 w 895060"/>
                  <a:gd name="connsiteY1" fmla="*/ 261937 h 647700"/>
                  <a:gd name="connsiteX2" fmla="*/ 828675 w 895060"/>
                  <a:gd name="connsiteY2" fmla="*/ 219075 h 647700"/>
                  <a:gd name="connsiteX3" fmla="*/ 785812 w 895060"/>
                  <a:gd name="connsiteY3" fmla="*/ 190500 h 647700"/>
                  <a:gd name="connsiteX4" fmla="*/ 757237 w 895060"/>
                  <a:gd name="connsiteY4" fmla="*/ 147637 h 647700"/>
                  <a:gd name="connsiteX5" fmla="*/ 714375 w 895060"/>
                  <a:gd name="connsiteY5" fmla="*/ 133350 h 647700"/>
                  <a:gd name="connsiteX6" fmla="*/ 628650 w 895060"/>
                  <a:gd name="connsiteY6" fmla="*/ 90487 h 647700"/>
                  <a:gd name="connsiteX7" fmla="*/ 585787 w 895060"/>
                  <a:gd name="connsiteY7" fmla="*/ 47625 h 647700"/>
                  <a:gd name="connsiteX8" fmla="*/ 385762 w 895060"/>
                  <a:gd name="connsiteY8" fmla="*/ 4762 h 647700"/>
                  <a:gd name="connsiteX9" fmla="*/ 0 w 895060"/>
                  <a:gd name="connsiteY9" fmla="*/ 19050 h 64770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85812 w 895060"/>
                  <a:gd name="connsiteY3" fmla="*/ 171450 h 628650"/>
                  <a:gd name="connsiteX4" fmla="*/ 757237 w 895060"/>
                  <a:gd name="connsiteY4" fmla="*/ 128587 h 628650"/>
                  <a:gd name="connsiteX5" fmla="*/ 714375 w 895060"/>
                  <a:gd name="connsiteY5" fmla="*/ 114300 h 628650"/>
                  <a:gd name="connsiteX6" fmla="*/ 628650 w 895060"/>
                  <a:gd name="connsiteY6" fmla="*/ 71437 h 628650"/>
                  <a:gd name="connsiteX7" fmla="*/ 585787 w 895060"/>
                  <a:gd name="connsiteY7" fmla="*/ 28575 h 628650"/>
                  <a:gd name="connsiteX8" fmla="*/ 0 w 895060"/>
                  <a:gd name="connsiteY8" fmla="*/ 0 h 62865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85812 w 895060"/>
                  <a:gd name="connsiteY3" fmla="*/ 171450 h 628650"/>
                  <a:gd name="connsiteX4" fmla="*/ 757237 w 895060"/>
                  <a:gd name="connsiteY4" fmla="*/ 128587 h 628650"/>
                  <a:gd name="connsiteX5" fmla="*/ 714375 w 895060"/>
                  <a:gd name="connsiteY5" fmla="*/ 114300 h 628650"/>
                  <a:gd name="connsiteX6" fmla="*/ 628650 w 895060"/>
                  <a:gd name="connsiteY6" fmla="*/ 71437 h 628650"/>
                  <a:gd name="connsiteX7" fmla="*/ 0 w 895060"/>
                  <a:gd name="connsiteY7" fmla="*/ 0 h 62865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85812 w 895060"/>
                  <a:gd name="connsiteY3" fmla="*/ 171450 h 628650"/>
                  <a:gd name="connsiteX4" fmla="*/ 757237 w 895060"/>
                  <a:gd name="connsiteY4" fmla="*/ 128587 h 628650"/>
                  <a:gd name="connsiteX5" fmla="*/ 714375 w 895060"/>
                  <a:gd name="connsiteY5" fmla="*/ 114300 h 628650"/>
                  <a:gd name="connsiteX6" fmla="*/ 628650 w 895060"/>
                  <a:gd name="connsiteY6" fmla="*/ 71437 h 628650"/>
                  <a:gd name="connsiteX7" fmla="*/ 561929 w 895060"/>
                  <a:gd name="connsiteY7" fmla="*/ 30830 h 628650"/>
                  <a:gd name="connsiteX8" fmla="*/ 0 w 895060"/>
                  <a:gd name="connsiteY8" fmla="*/ 0 h 62865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85812 w 895060"/>
                  <a:gd name="connsiteY3" fmla="*/ 171450 h 628650"/>
                  <a:gd name="connsiteX4" fmla="*/ 757237 w 895060"/>
                  <a:gd name="connsiteY4" fmla="*/ 128587 h 628650"/>
                  <a:gd name="connsiteX5" fmla="*/ 714375 w 895060"/>
                  <a:gd name="connsiteY5" fmla="*/ 114300 h 628650"/>
                  <a:gd name="connsiteX6" fmla="*/ 561929 w 895060"/>
                  <a:gd name="connsiteY6" fmla="*/ 30830 h 628650"/>
                  <a:gd name="connsiteX7" fmla="*/ 0 w 895060"/>
                  <a:gd name="connsiteY7" fmla="*/ 0 h 62865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85812 w 895060"/>
                  <a:gd name="connsiteY3" fmla="*/ 171450 h 628650"/>
                  <a:gd name="connsiteX4" fmla="*/ 757237 w 895060"/>
                  <a:gd name="connsiteY4" fmla="*/ 128587 h 628650"/>
                  <a:gd name="connsiteX5" fmla="*/ 561929 w 895060"/>
                  <a:gd name="connsiteY5" fmla="*/ 30830 h 628650"/>
                  <a:gd name="connsiteX6" fmla="*/ 0 w 895060"/>
                  <a:gd name="connsiteY6" fmla="*/ 0 h 628650"/>
                  <a:gd name="connsiteX0" fmla="*/ 857250 w 895060"/>
                  <a:gd name="connsiteY0" fmla="*/ 628650 h 628650"/>
                  <a:gd name="connsiteX1" fmla="*/ 857250 w 895060"/>
                  <a:gd name="connsiteY1" fmla="*/ 242887 h 628650"/>
                  <a:gd name="connsiteX2" fmla="*/ 828675 w 895060"/>
                  <a:gd name="connsiteY2" fmla="*/ 200025 h 628650"/>
                  <a:gd name="connsiteX3" fmla="*/ 757237 w 895060"/>
                  <a:gd name="connsiteY3" fmla="*/ 128587 h 628650"/>
                  <a:gd name="connsiteX4" fmla="*/ 561929 w 895060"/>
                  <a:gd name="connsiteY4" fmla="*/ 30830 h 628650"/>
                  <a:gd name="connsiteX5" fmla="*/ 0 w 895060"/>
                  <a:gd name="connsiteY5" fmla="*/ 0 h 628650"/>
                  <a:gd name="connsiteX0" fmla="*/ 669939 w 707749"/>
                  <a:gd name="connsiteY0" fmla="*/ 627522 h 627522"/>
                  <a:gd name="connsiteX1" fmla="*/ 669939 w 707749"/>
                  <a:gd name="connsiteY1" fmla="*/ 241759 h 627522"/>
                  <a:gd name="connsiteX2" fmla="*/ 641364 w 707749"/>
                  <a:gd name="connsiteY2" fmla="*/ 198897 h 627522"/>
                  <a:gd name="connsiteX3" fmla="*/ 569926 w 707749"/>
                  <a:gd name="connsiteY3" fmla="*/ 127459 h 627522"/>
                  <a:gd name="connsiteX4" fmla="*/ 374618 w 707749"/>
                  <a:gd name="connsiteY4" fmla="*/ 29702 h 627522"/>
                  <a:gd name="connsiteX5" fmla="*/ 1 w 707749"/>
                  <a:gd name="connsiteY5" fmla="*/ 0 h 62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7749" h="627522">
                    <a:moveTo>
                      <a:pt x="669939" y="627522"/>
                    </a:moveTo>
                    <a:cubicBezTo>
                      <a:pt x="707749" y="476278"/>
                      <a:pt x="702211" y="521457"/>
                      <a:pt x="669939" y="241759"/>
                    </a:cubicBezTo>
                    <a:cubicBezTo>
                      <a:pt x="667971" y="224701"/>
                      <a:pt x="658033" y="217947"/>
                      <a:pt x="641364" y="198897"/>
                    </a:cubicBezTo>
                    <a:cubicBezTo>
                      <a:pt x="624695" y="179847"/>
                      <a:pt x="614384" y="155658"/>
                      <a:pt x="569926" y="127459"/>
                    </a:cubicBezTo>
                    <a:cubicBezTo>
                      <a:pt x="532612" y="104022"/>
                      <a:pt x="500824" y="51133"/>
                      <a:pt x="374618" y="29702"/>
                    </a:cubicBezTo>
                    <a:lnTo>
                      <a:pt x="1" y="0"/>
                    </a:lnTo>
                  </a:path>
                </a:pathLst>
              </a:custGeom>
              <a:ln w="28575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 flipH="1" flipV="1">
              <a:off x="5580112" y="5460041"/>
              <a:ext cx="825921" cy="5749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flipH="1">
            <a:off x="1200790" y="3958815"/>
            <a:ext cx="6977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Two benefits: </a:t>
            </a:r>
          </a:p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- Clearer domain modelling</a:t>
            </a:r>
          </a:p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- Can't mix them up accidentally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build="p" bldLvl="2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Implementing constructors </a:t>
            </a:r>
            <a:br>
              <a:rPr lang="en-GB" dirty="0" smtClean="0"/>
            </a:br>
            <a:r>
              <a:rPr lang="en-GB" dirty="0" smtClean="0"/>
              <a:t>for constrained types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8788" y="1484784"/>
            <a:ext cx="815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let </a:t>
            </a:r>
            <a:r>
              <a:rPr lang="en-GB" sz="2800" b="1" dirty="0" err="1" smtClean="0">
                <a:latin typeface="Consolas" pitchFamily="49" charset="0"/>
              </a:rPr>
              <a:t>createEmailAddress</a:t>
            </a:r>
            <a:r>
              <a:rPr lang="en-GB" sz="2800" dirty="0" smtClean="0">
                <a:latin typeface="Consolas" pitchFamily="49" charset="0"/>
              </a:rPr>
              <a:t> (s:string) = </a:t>
            </a:r>
          </a:p>
          <a:p>
            <a:r>
              <a:rPr lang="en-GB" sz="2800" dirty="0" smtClean="0">
                <a:latin typeface="Consolas" pitchFamily="49" charset="0"/>
              </a:rPr>
              <a:t>  if </a:t>
            </a:r>
            <a:r>
              <a:rPr lang="en-GB" sz="2800" dirty="0" err="1" smtClean="0">
                <a:latin typeface="Consolas" pitchFamily="49" charset="0"/>
              </a:rPr>
              <a:t>s.Contains</a:t>
            </a:r>
            <a:r>
              <a:rPr lang="en-GB" sz="2800" dirty="0" smtClean="0">
                <a:latin typeface="Consolas" pitchFamily="49" charset="0"/>
              </a:rPr>
              <a:t>("@")</a:t>
            </a:r>
          </a:p>
          <a:p>
            <a:r>
              <a:rPr lang="en-GB" sz="2800" dirty="0" smtClean="0">
                <a:latin typeface="Consolas" pitchFamily="49" charset="0"/>
              </a:rPr>
              <a:t>    then (</a:t>
            </a:r>
            <a:r>
              <a:rPr lang="en-GB" sz="2800" dirty="0" err="1" smtClean="0">
                <a:latin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</a:rPr>
              <a:t> s)</a:t>
            </a:r>
          </a:p>
          <a:p>
            <a:r>
              <a:rPr lang="en-GB" sz="2800" dirty="0" smtClean="0">
                <a:latin typeface="Consolas" pitchFamily="49" charset="0"/>
              </a:rPr>
              <a:t>    else ?</a:t>
            </a:r>
            <a:endParaRPr lang="en-GB" sz="2800" dirty="0">
              <a:latin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788" y="4149080"/>
            <a:ext cx="8153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Consolas" pitchFamily="49" charset="0"/>
              </a:rPr>
              <a:t>createEmailAddress</a:t>
            </a:r>
            <a:r>
              <a:rPr lang="en-GB" sz="2800" dirty="0" smtClean="0">
                <a:latin typeface="Consolas" pitchFamily="49" charset="0"/>
              </a:rPr>
              <a:t>: </a:t>
            </a:r>
            <a:br>
              <a:rPr lang="en-GB" sz="2800" dirty="0" smtClean="0">
                <a:latin typeface="Consolas" pitchFamily="49" charset="0"/>
              </a:rPr>
            </a:br>
            <a:r>
              <a:rPr lang="en-GB" sz="2800" dirty="0" smtClean="0">
                <a:latin typeface="Consolas" pitchFamily="49" charset="0"/>
              </a:rPr>
              <a:t>  string –› </a:t>
            </a:r>
            <a:r>
              <a:rPr lang="en-GB" sz="2800" dirty="0" err="1" smtClean="0">
                <a:latin typeface="Consolas" pitchFamily="49" charset="0"/>
              </a:rPr>
              <a:t>EmailAddress</a:t>
            </a:r>
            <a:endParaRPr lang="en-GB" sz="2800" dirty="0">
              <a:solidFill>
                <a:srgbClr val="C00000"/>
              </a:solidFill>
              <a:latin typeface="Consolas" pitchFamily="49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" name="Group 4"/>
          <p:cNvGrpSpPr/>
          <p:nvPr/>
        </p:nvGrpSpPr>
        <p:grpSpPr>
          <a:xfrm>
            <a:off x="2992740" y="5085184"/>
            <a:ext cx="2444391" cy="1038109"/>
            <a:chOff x="2424157" y="3033374"/>
            <a:chExt cx="2444391" cy="1038109"/>
          </a:xfrm>
        </p:grpSpPr>
        <p:sp>
          <p:nvSpPr>
            <p:cNvPr id="9" name="TextBox 8"/>
            <p:cNvSpPr txBox="1"/>
            <p:nvPr/>
          </p:nvSpPr>
          <p:spPr>
            <a:xfrm rot="21540000">
              <a:off x="2424157" y="3486708"/>
              <a:ext cx="2444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This is a lie!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2995305" y="3033374"/>
              <a:ext cx="72008" cy="4320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1484784"/>
            <a:ext cx="81534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</a:rPr>
              <a:t>let </a:t>
            </a:r>
            <a:r>
              <a:rPr lang="en-GB" sz="2800" b="1" dirty="0" err="1" smtClean="0">
                <a:latin typeface="Consolas" pitchFamily="49" charset="0"/>
              </a:rPr>
              <a:t>createEmailAddress</a:t>
            </a:r>
            <a:r>
              <a:rPr lang="en-GB" sz="2800" dirty="0" smtClean="0">
                <a:latin typeface="Consolas" pitchFamily="49" charset="0"/>
              </a:rPr>
              <a:t> (s:string) = </a:t>
            </a:r>
          </a:p>
          <a:p>
            <a:r>
              <a:rPr lang="en-GB" sz="2800" dirty="0" smtClean="0">
                <a:latin typeface="Consolas" pitchFamily="49" charset="0"/>
              </a:rPr>
              <a:t>  if </a:t>
            </a:r>
            <a:r>
              <a:rPr lang="en-GB" sz="2800" dirty="0" err="1" smtClean="0">
                <a:latin typeface="Consolas" pitchFamily="49" charset="0"/>
              </a:rPr>
              <a:t>s.Contains</a:t>
            </a:r>
            <a:r>
              <a:rPr lang="en-GB" sz="2800" dirty="0" smtClean="0">
                <a:latin typeface="Consolas" pitchFamily="49" charset="0"/>
              </a:rPr>
              <a:t>("@")</a:t>
            </a:r>
          </a:p>
          <a:p>
            <a:r>
              <a:rPr lang="en-GB" sz="2800" dirty="0" smtClean="0">
                <a:latin typeface="Consolas" pitchFamily="49" charset="0"/>
              </a:rPr>
              <a:t>    then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Some</a:t>
            </a:r>
            <a:r>
              <a:rPr lang="en-GB" sz="2800" dirty="0" smtClean="0">
                <a:latin typeface="Consolas" pitchFamily="49" charset="0"/>
              </a:rPr>
              <a:t> (</a:t>
            </a:r>
            <a:r>
              <a:rPr lang="en-GB" sz="2800" dirty="0" err="1" smtClean="0">
                <a:latin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</a:rPr>
              <a:t> s)</a:t>
            </a:r>
          </a:p>
          <a:p>
            <a:r>
              <a:rPr lang="en-GB" sz="2800" dirty="0" smtClean="0">
                <a:latin typeface="Consolas" pitchFamily="49" charset="0"/>
              </a:rPr>
              <a:t>    else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None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131077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latin typeface="Consolas" pitchFamily="49" charset="0"/>
              </a:rPr>
              <a:t>createEmailAddress</a:t>
            </a:r>
            <a:r>
              <a:rPr lang="en-GB" sz="2800" dirty="0" smtClean="0">
                <a:latin typeface="Consolas" pitchFamily="49" charset="0"/>
              </a:rPr>
              <a:t>: </a:t>
            </a:r>
            <a:br>
              <a:rPr lang="en-GB" sz="2800" dirty="0" smtClean="0">
                <a:latin typeface="Consolas" pitchFamily="49" charset="0"/>
              </a:rPr>
            </a:br>
            <a:r>
              <a:rPr lang="en-GB" sz="2800" dirty="0" smtClean="0">
                <a:latin typeface="Consolas" pitchFamily="49" charset="0"/>
              </a:rPr>
              <a:t>  string –› </a:t>
            </a:r>
            <a:r>
              <a:rPr lang="en-GB" sz="2800" dirty="0" err="1" smtClean="0">
                <a:latin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</a:rPr>
              <a:t>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option</a:t>
            </a:r>
            <a:endParaRPr lang="en-GB" sz="2800" dirty="0">
              <a:solidFill>
                <a:srgbClr val="C00000"/>
              </a:solidFill>
              <a:latin typeface="Consolas" pitchFamily="49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" name="Group 4"/>
          <p:cNvGrpSpPr/>
          <p:nvPr/>
        </p:nvGrpSpPr>
        <p:grpSpPr>
          <a:xfrm>
            <a:off x="4720834" y="5085184"/>
            <a:ext cx="3738307" cy="1049400"/>
            <a:chOff x="4152251" y="3033374"/>
            <a:chExt cx="3738307" cy="1049400"/>
          </a:xfrm>
        </p:grpSpPr>
        <p:sp>
          <p:nvSpPr>
            <p:cNvPr id="8" name="TextBox 7"/>
            <p:cNvSpPr txBox="1"/>
            <p:nvPr/>
          </p:nvSpPr>
          <p:spPr>
            <a:xfrm rot="21540000">
              <a:off x="4152251" y="3497999"/>
              <a:ext cx="37383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This is more explicit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5443577" y="3033374"/>
              <a:ext cx="72008" cy="4320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1340768"/>
            <a:ext cx="8458200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type </a:t>
            </a: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String50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= </a:t>
            </a:r>
            <a:r>
              <a:rPr lang="en-GB" sz="2800" dirty="0" smtClean="0">
                <a:latin typeface="Consolas" pitchFamily="49" charset="0"/>
              </a:rPr>
              <a:t>String50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of string</a:t>
            </a:r>
          </a:p>
          <a:p>
            <a:pPr marL="342900" lvl="0" indent="-342900">
              <a:spcBef>
                <a:spcPct val="20000"/>
              </a:spcBef>
            </a:pPr>
            <a:endParaRPr lang="en-GB" sz="2800" dirty="0" smtClean="0">
              <a:latin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</a:rPr>
              <a:t>let </a:t>
            </a:r>
            <a:r>
              <a:rPr lang="en-GB" sz="2800" b="1" dirty="0" smtClean="0">
                <a:latin typeface="Consolas" pitchFamily="49" charset="0"/>
              </a:rPr>
              <a:t>createString50</a:t>
            </a:r>
            <a:r>
              <a:rPr lang="en-GB" sz="2800" dirty="0" smtClean="0">
                <a:latin typeface="Consolas" pitchFamily="49" charset="0"/>
              </a:rPr>
              <a:t> (s:string) = </a:t>
            </a:r>
          </a:p>
          <a:p>
            <a:r>
              <a:rPr lang="en-GB" sz="2800" dirty="0" smtClean="0">
                <a:latin typeface="Consolas" pitchFamily="49" charset="0"/>
              </a:rPr>
              <a:t>  if </a:t>
            </a:r>
            <a:r>
              <a:rPr lang="en-GB" sz="2800" dirty="0" err="1" smtClean="0">
                <a:latin typeface="Consolas" pitchFamily="49" charset="0"/>
              </a:rPr>
              <a:t>s.Length</a:t>
            </a:r>
            <a:r>
              <a:rPr lang="en-GB" sz="2800" dirty="0" smtClean="0">
                <a:latin typeface="Consolas" pitchFamily="49" charset="0"/>
              </a:rPr>
              <a:t> &lt;= 50</a:t>
            </a:r>
          </a:p>
          <a:p>
            <a:r>
              <a:rPr lang="en-GB" sz="2800" dirty="0" smtClean="0">
                <a:latin typeface="Consolas" pitchFamily="49" charset="0"/>
              </a:rPr>
              <a:t>    then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Some</a:t>
            </a:r>
            <a:r>
              <a:rPr lang="en-GB" sz="2800" dirty="0" smtClean="0">
                <a:latin typeface="Consolas" pitchFamily="49" charset="0"/>
              </a:rPr>
              <a:t> (String50 s)</a:t>
            </a:r>
          </a:p>
          <a:p>
            <a:r>
              <a:rPr lang="en-GB" sz="2800" dirty="0" smtClean="0">
                <a:latin typeface="Consolas" pitchFamily="49" charset="0"/>
              </a:rPr>
              <a:t>    else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None</a:t>
            </a: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</a:rPr>
              <a:t>createString50</a:t>
            </a:r>
            <a:r>
              <a:rPr lang="en-GB" sz="2800" b="1" dirty="0" smtClean="0">
                <a:latin typeface="Consolas" pitchFamily="49" charset="0"/>
              </a:rPr>
              <a:t> </a:t>
            </a:r>
            <a:r>
              <a:rPr lang="en-GB" sz="2800" dirty="0" smtClean="0">
                <a:latin typeface="Consolas" pitchFamily="49" charset="0"/>
              </a:rPr>
              <a:t>: </a:t>
            </a:r>
            <a:br>
              <a:rPr lang="en-GB" sz="2800" dirty="0" smtClean="0">
                <a:latin typeface="Consolas" pitchFamily="49" charset="0"/>
              </a:rPr>
            </a:br>
            <a:r>
              <a:rPr lang="en-GB" sz="2800" dirty="0" smtClean="0">
                <a:latin typeface="Consolas" pitchFamily="49" charset="0"/>
              </a:rPr>
              <a:t>  string –› String50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option</a:t>
            </a: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60000" flipH="1">
            <a:off x="5948301" y="3665294"/>
            <a:ext cx="2331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How could this happen?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60000" flipH="1">
            <a:off x="3496090" y="1237523"/>
            <a:ext cx="46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What’s wrong with this picture?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H="1" flipV="1">
            <a:off x="3995936" y="3140968"/>
            <a:ext cx="1952543" cy="98103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"/>
          <p:cNvGrpSpPr/>
          <p:nvPr/>
        </p:nvGrpSpPr>
        <p:grpSpPr>
          <a:xfrm>
            <a:off x="1403648" y="2492896"/>
            <a:ext cx="5832648" cy="612934"/>
            <a:chOff x="971600" y="4653136"/>
            <a:chExt cx="5832648" cy="612934"/>
          </a:xfrm>
        </p:grpSpPr>
        <p:sp>
          <p:nvSpPr>
            <p:cNvPr id="12" name="TextBox 11"/>
            <p:cNvSpPr txBox="1"/>
            <p:nvPr/>
          </p:nvSpPr>
          <p:spPr>
            <a:xfrm>
              <a:off x="4283968" y="4653136"/>
              <a:ext cx="576064" cy="61293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3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+</a:t>
              </a:r>
              <a:endParaRPr lang="en-GB" sz="3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9712" y="4653136"/>
              <a:ext cx="576064" cy="61293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3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–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7784" y="4653136"/>
              <a:ext cx="1584176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itchFamily="34" charset="0"/>
                  <a:cs typeface="Arial" pitchFamily="34" charset="0"/>
                </a:rPr>
                <a:t>999999</a:t>
              </a:r>
              <a:endParaRPr lang="en-GB" sz="3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4653136"/>
              <a:ext cx="1008112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3200" dirty="0" smtClean="0">
                  <a:latin typeface="Arial" pitchFamily="34" charset="0"/>
                  <a:cs typeface="Arial" pitchFamily="34" charset="0"/>
                </a:rPr>
                <a:t>Qty:</a:t>
              </a:r>
              <a:endParaRPr lang="en-GB" sz="3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932040" y="4653136"/>
              <a:ext cx="1872208" cy="576064"/>
            </a:xfrm>
            <a:prstGeom prst="roundRect">
              <a:avLst/>
            </a:prstGeom>
            <a:solidFill>
              <a:srgbClr val="C00000"/>
            </a:solidFill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 To Cart</a:t>
              </a:r>
              <a:endParaRPr lang="en-GB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1340768"/>
            <a:ext cx="8458200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type </a:t>
            </a:r>
            <a:r>
              <a:rPr kumimoji="0" lang="en-GB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OrderLineQty</a:t>
            </a: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= </a:t>
            </a:r>
            <a:r>
              <a:rPr lang="en-GB" sz="2800" dirty="0" err="1" smtClean="0">
                <a:latin typeface="Consolas" pitchFamily="49" charset="0"/>
              </a:rPr>
              <a:t>OrderLineQty</a:t>
            </a:r>
            <a:r>
              <a:rPr lang="en-GB" sz="2800" dirty="0" smtClean="0">
                <a:latin typeface="Consolas" pitchFamily="49" charset="0"/>
              </a:rPr>
              <a:t> </a:t>
            </a:r>
            <a:r>
              <a:rPr kumimoji="0" lang="en-GB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of </a:t>
            </a:r>
            <a:r>
              <a:rPr kumimoji="0" lang="en-GB" sz="2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int</a:t>
            </a:r>
            <a:endParaRPr kumimoji="0" lang="en-GB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</a:pPr>
            <a:endParaRPr lang="en-GB" sz="2800" dirty="0" smtClean="0">
              <a:latin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</a:rPr>
              <a:t>let </a:t>
            </a:r>
            <a:r>
              <a:rPr lang="en-GB" sz="2800" b="1" dirty="0" err="1" smtClean="0">
                <a:latin typeface="Consolas" pitchFamily="49" charset="0"/>
              </a:rPr>
              <a:t>createOrderLineQty</a:t>
            </a:r>
            <a:r>
              <a:rPr lang="en-GB" sz="2800" dirty="0" smtClean="0">
                <a:latin typeface="Consolas" pitchFamily="49" charset="0"/>
              </a:rPr>
              <a:t> qty = </a:t>
            </a:r>
          </a:p>
          <a:p>
            <a:r>
              <a:rPr lang="en-GB" sz="2800" dirty="0" smtClean="0">
                <a:latin typeface="Consolas" pitchFamily="49" charset="0"/>
              </a:rPr>
              <a:t>  if qty &gt; 0 &amp;&amp; qty &lt;= 99</a:t>
            </a:r>
          </a:p>
          <a:p>
            <a:r>
              <a:rPr lang="en-GB" sz="2800" dirty="0" smtClean="0">
                <a:latin typeface="Consolas" pitchFamily="49" charset="0"/>
              </a:rPr>
              <a:t>    then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Some</a:t>
            </a:r>
            <a:r>
              <a:rPr lang="en-GB" sz="2800" dirty="0" smtClean="0">
                <a:latin typeface="Consolas" pitchFamily="49" charset="0"/>
              </a:rPr>
              <a:t> (</a:t>
            </a:r>
            <a:r>
              <a:rPr lang="en-GB" sz="2800" dirty="0" err="1" smtClean="0">
                <a:latin typeface="Consolas" pitchFamily="49" charset="0"/>
              </a:rPr>
              <a:t>OrderLineQty</a:t>
            </a:r>
            <a:r>
              <a:rPr lang="en-GB" sz="2800" dirty="0" smtClean="0">
                <a:latin typeface="Consolas" pitchFamily="49" charset="0"/>
              </a:rPr>
              <a:t> qty)</a:t>
            </a:r>
          </a:p>
          <a:p>
            <a:r>
              <a:rPr lang="en-GB" sz="2800" dirty="0" smtClean="0">
                <a:latin typeface="Consolas" pitchFamily="49" charset="0"/>
              </a:rPr>
              <a:t>    else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None</a:t>
            </a: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r>
              <a:rPr lang="en-GB" sz="2800" dirty="0" err="1" smtClean="0">
                <a:latin typeface="Consolas" pitchFamily="49" charset="0"/>
              </a:rPr>
              <a:t>createOrderLineQty</a:t>
            </a:r>
            <a:r>
              <a:rPr lang="en-GB" sz="2800" dirty="0" smtClean="0">
                <a:latin typeface="Consolas" pitchFamily="49" charset="0"/>
              </a:rPr>
              <a:t>: </a:t>
            </a:r>
            <a:br>
              <a:rPr lang="en-GB" sz="2800" dirty="0" smtClean="0">
                <a:latin typeface="Consolas" pitchFamily="49" charset="0"/>
              </a:rPr>
            </a:br>
            <a:r>
              <a:rPr lang="en-GB" sz="2800" dirty="0" smtClean="0">
                <a:latin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</a:rPr>
              <a:t>int</a:t>
            </a:r>
            <a:r>
              <a:rPr lang="en-GB" sz="2800" dirty="0" smtClean="0">
                <a:latin typeface="Consolas" pitchFamily="49" charset="0"/>
              </a:rPr>
              <a:t> –› </a:t>
            </a:r>
            <a:r>
              <a:rPr lang="en-GB" sz="2800" dirty="0" err="1" smtClean="0">
                <a:latin typeface="Consolas" pitchFamily="49" charset="0"/>
              </a:rPr>
              <a:t>OrderLineQty</a:t>
            </a:r>
            <a:r>
              <a:rPr lang="en-GB" sz="2800" dirty="0" smtClean="0">
                <a:latin typeface="Consolas" pitchFamily="49" charset="0"/>
              </a:rPr>
              <a:t>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</a:rPr>
              <a:t>option</a:t>
            </a: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endParaRPr lang="en-GB" sz="2800" dirty="0" smtClean="0">
              <a:solidFill>
                <a:srgbClr val="C00000"/>
              </a:solidFill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411195" y="841116"/>
            <a:ext cx="4682485" cy="643668"/>
            <a:chOff x="2274660" y="3397818"/>
            <a:chExt cx="4682485" cy="643668"/>
          </a:xfrm>
        </p:grpSpPr>
        <p:sp>
          <p:nvSpPr>
            <p:cNvPr id="6" name="TextBox 5"/>
            <p:cNvSpPr txBox="1"/>
            <p:nvPr/>
          </p:nvSpPr>
          <p:spPr>
            <a:xfrm rot="21540000">
              <a:off x="2274660" y="3397818"/>
              <a:ext cx="4682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New wrapper type just for this domain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495652" y="3789040"/>
              <a:ext cx="432048" cy="25244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"/>
          <p:cNvGrpSpPr/>
          <p:nvPr/>
        </p:nvGrpSpPr>
        <p:grpSpPr>
          <a:xfrm>
            <a:off x="6009510" y="215933"/>
            <a:ext cx="3131237" cy="620778"/>
            <a:chOff x="3636548" y="3170952"/>
            <a:chExt cx="3027357" cy="620778"/>
          </a:xfrm>
        </p:grpSpPr>
        <p:sp>
          <p:nvSpPr>
            <p:cNvPr id="9" name="TextBox 8"/>
            <p:cNvSpPr txBox="1"/>
            <p:nvPr/>
          </p:nvSpPr>
          <p:spPr>
            <a:xfrm rot="21540000">
              <a:off x="3636548" y="3170952"/>
              <a:ext cx="3027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How many people ever do this?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126444" y="3503699"/>
              <a:ext cx="835430" cy="2880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Demo: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latin typeface="Consolas" pitchFamily="49" charset="0"/>
              </a:rPr>
              <a:t>02-ConstrainedTypes.fsx</a:t>
            </a:r>
            <a:endParaRPr lang="en-GB" sz="53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"</a:t>
            </a:r>
            <a:r>
              <a:rPr lang="en-GB" dirty="0" smtClean="0">
                <a:cs typeface="Consolas" pitchFamily="49" charset="0"/>
              </a:rPr>
              <a:t>Contact" </a:t>
            </a:r>
            <a:r>
              <a:rPr lang="en-GB" dirty="0" smtClean="0"/>
              <a:t>challenge, </a:t>
            </a:r>
            <a:br>
              <a:rPr lang="en-GB" dirty="0" smtClean="0"/>
            </a:br>
            <a:r>
              <a:rPr lang="en-GB" dirty="0" smtClean="0"/>
              <a:t>after first </a:t>
            </a:r>
            <a:r>
              <a:rPr lang="en-GB" dirty="0" err="1" smtClean="0"/>
              <a:t>refactor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ttps://img0.etsystatic.com/000/0/5224355/il_570xN.3053776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340768"/>
            <a:ext cx="5094523" cy="3816424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actually asked for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124744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124744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 option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09" y="839614"/>
            <a:ext cx="4032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Use option type for potentially missing values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79912" y="2492896"/>
            <a:ext cx="2736304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124744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String50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String1 option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String50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EmailAddress</a:t>
            </a:r>
            <a:endParaRPr lang="en-GB" sz="2800" dirty="0" smtClean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87824" y="2060848"/>
            <a:ext cx="172819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3779912" y="2492896"/>
            <a:ext cx="1512168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2843808" y="2924944"/>
            <a:ext cx="172819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35896" y="3789040"/>
            <a:ext cx="244827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644009" y="839614"/>
            <a:ext cx="4032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Use wrapper types instead of primitives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908720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String50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String1 option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String50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3557334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608" y="5373216"/>
            <a:ext cx="767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Aggregates a.k.a. "consistency boundaries"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5292080" y="2276872"/>
            <a:ext cx="3816423" cy="1512168"/>
            <a:chOff x="5148064" y="2492896"/>
            <a:chExt cx="3816423" cy="1512168"/>
          </a:xfrm>
        </p:grpSpPr>
        <p:grpSp>
          <p:nvGrpSpPr>
            <p:cNvPr id="3" name="Group 21"/>
            <p:cNvGrpSpPr/>
            <p:nvPr/>
          </p:nvGrpSpPr>
          <p:grpSpPr>
            <a:xfrm>
              <a:off x="5148064" y="2492896"/>
              <a:ext cx="3816423" cy="1437258"/>
              <a:chOff x="3912149" y="908720"/>
              <a:chExt cx="3816423" cy="143725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208293" y="1268760"/>
                <a:ext cx="252027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 smtClean="0">
                    <a:solidFill>
                      <a:srgbClr val="C00000"/>
                    </a:solidFill>
                    <a:latin typeface="Conformity" pitchFamily="2" charset="0"/>
                  </a:rPr>
                  <a:t>2 different</a:t>
                </a:r>
              </a:p>
              <a:p>
                <a:r>
                  <a:rPr lang="en-GB" sz="3200" dirty="0" smtClean="0">
                    <a:solidFill>
                      <a:srgbClr val="C00000"/>
                    </a:solidFill>
                    <a:latin typeface="Conformity" pitchFamily="2" charset="0"/>
                  </a:rPr>
                  <a:t>domain concepts</a:t>
                </a:r>
                <a:endParaRPr lang="en-GB" sz="3200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3912149" y="908720"/>
                <a:ext cx="1296144" cy="43204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/>
            <p:nvPr/>
          </p:nvCxnSpPr>
          <p:spPr>
            <a:xfrm flipH="1">
              <a:off x="5508104" y="3645024"/>
              <a:ext cx="864096" cy="3600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Replacing flags with choices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3131840" y="3012635"/>
            <a:ext cx="3252139" cy="944814"/>
            <a:chOff x="4632229" y="1349480"/>
            <a:chExt cx="3252139" cy="944814"/>
          </a:xfrm>
        </p:grpSpPr>
        <p:sp>
          <p:nvSpPr>
            <p:cNvPr id="19" name="TextBox 18"/>
            <p:cNvSpPr txBox="1"/>
            <p:nvPr/>
          </p:nvSpPr>
          <p:spPr>
            <a:xfrm>
              <a:off x="4632229" y="1709519"/>
              <a:ext cx="3252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What about this?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5136285" y="1349480"/>
              <a:ext cx="288032" cy="3600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467544" y="1628800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9592" y="2580586"/>
            <a:ext cx="4392488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3933825"/>
            <a:ext cx="8229600" cy="2232025"/>
          </a:xfrm>
        </p:spPr>
        <p:txBody>
          <a:bodyPr/>
          <a:lstStyle/>
          <a:p>
            <a:r>
              <a:rPr lang="en-GB" i="1" dirty="0" smtClean="0"/>
              <a:t>Rule 1: If the email is changed, the verified flag must be reset to false.</a:t>
            </a:r>
          </a:p>
          <a:p>
            <a:r>
              <a:rPr lang="en-GB" i="1" dirty="0" smtClean="0"/>
              <a:t>Rule 2:  The verified flag can only be set by a special verification service</a:t>
            </a:r>
            <a:endParaRPr lang="en-GB" i="1" dirty="0"/>
          </a:p>
        </p:txBody>
      </p:sp>
      <p:grpSp>
        <p:nvGrpSpPr>
          <p:cNvPr id="2" name="Group 9"/>
          <p:cNvGrpSpPr/>
          <p:nvPr/>
        </p:nvGrpSpPr>
        <p:grpSpPr>
          <a:xfrm>
            <a:off x="3275856" y="2924944"/>
            <a:ext cx="3812814" cy="710924"/>
            <a:chOff x="3639634" y="3140968"/>
            <a:chExt cx="3812814" cy="710924"/>
          </a:xfrm>
        </p:grpSpPr>
        <p:sp>
          <p:nvSpPr>
            <p:cNvPr id="5" name="TextBox 4"/>
            <p:cNvSpPr txBox="1"/>
            <p:nvPr/>
          </p:nvSpPr>
          <p:spPr>
            <a:xfrm rot="60000" flipH="1">
              <a:off x="3639634" y="3390227"/>
              <a:ext cx="3812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But anyone can set this to true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4139952" y="3140968"/>
              <a:ext cx="432048" cy="2880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67544" y="1628800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539552" y="620688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Listen closely to what the domain expert says...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972" y="2852936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???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15170" y="2535287"/>
            <a:ext cx="381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So model it as a choice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131840" y="1196752"/>
            <a:ext cx="4536504" cy="1008112"/>
          </a:xfrm>
          <a:prstGeom prst="wedgeRoundRectCallout">
            <a:avLst>
              <a:gd name="adj1" fmla="val 75853"/>
              <a:gd name="adj2" fmla="val 4374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Conformity" pitchFamily="2" charset="0"/>
              </a:rPr>
              <a:t>"An email address is either Verified OR Unverified"</a:t>
            </a:r>
            <a:endParaRPr lang="en-GB" sz="2800" dirty="0">
              <a:solidFill>
                <a:schemeClr val="tx1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7" grpId="0"/>
      <p:bldP spid="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95536" y="1556792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"Email contact info is either Verified OR Unverified"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972" y="2852936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???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9632" y="3284984"/>
            <a:ext cx="460851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9"/>
          <p:cNvGrpSpPr/>
          <p:nvPr/>
        </p:nvGrpSpPr>
        <p:grpSpPr>
          <a:xfrm>
            <a:off x="4644008" y="3717032"/>
            <a:ext cx="3812814" cy="710924"/>
            <a:chOff x="3639634" y="3140968"/>
            <a:chExt cx="3812814" cy="710924"/>
          </a:xfrm>
        </p:grpSpPr>
        <p:sp>
          <p:nvSpPr>
            <p:cNvPr id="7" name="TextBox 6"/>
            <p:cNvSpPr txBox="1"/>
            <p:nvPr/>
          </p:nvSpPr>
          <p:spPr>
            <a:xfrm rot="60000" flipH="1">
              <a:off x="3639634" y="3390227"/>
              <a:ext cx="3812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Use a normal email address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139952" y="3140968"/>
              <a:ext cx="432048" cy="2880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95536" y="1548081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"Email contact info is either Verified OR Unverified"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972" y="2852936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???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9632" y="3645024"/>
            <a:ext cx="460851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9"/>
          <p:cNvGrpSpPr/>
          <p:nvPr/>
        </p:nvGrpSpPr>
        <p:grpSpPr>
          <a:xfrm>
            <a:off x="3419872" y="4077072"/>
            <a:ext cx="3812814" cy="902867"/>
            <a:chOff x="3639634" y="2996952"/>
            <a:chExt cx="3812814" cy="902867"/>
          </a:xfrm>
        </p:grpSpPr>
        <p:sp>
          <p:nvSpPr>
            <p:cNvPr id="7" name="TextBox 6"/>
            <p:cNvSpPr txBox="1"/>
            <p:nvPr/>
          </p:nvSpPr>
          <p:spPr>
            <a:xfrm rot="60000" flipH="1">
              <a:off x="3639634" y="3438154"/>
              <a:ext cx="3812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Let's ask a domain expert!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143690" y="2996952"/>
              <a:ext cx="428310" cy="4320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s://static.independent.co.uk/s3fs-public/thumbnails/image/2016/03/31/12/ronnie-corbett-four-cand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00" y="540000"/>
            <a:ext cx="7920000" cy="4590646"/>
          </a:xfrm>
          <a:prstGeom prst="rect">
            <a:avLst/>
          </a:prstGeom>
          <a:noFill/>
        </p:spPr>
      </p:pic>
      <p:sp>
        <p:nvSpPr>
          <p:cNvPr id="3" name="Cloud Callout 2"/>
          <p:cNvSpPr/>
          <p:nvPr/>
        </p:nvSpPr>
        <p:spPr>
          <a:xfrm>
            <a:off x="5076056" y="260648"/>
            <a:ext cx="3456384" cy="1755576"/>
          </a:xfrm>
          <a:prstGeom prst="cloudCallout">
            <a:avLst>
              <a:gd name="adj1" fmla="val -69130"/>
              <a:gd name="adj2" fmla="val 9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Some '</a:t>
            </a:r>
            <a:r>
              <a:rPr lang="en-GB" sz="3600" dirty="0" err="1" smtClean="0"/>
              <a:t>p's</a:t>
            </a:r>
            <a:r>
              <a:rPr lang="en-GB" sz="3600" dirty="0" smtClean="0"/>
              <a:t>? 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940152" y="2348880"/>
            <a:ext cx="2952328" cy="1755576"/>
          </a:xfrm>
          <a:prstGeom prst="cloudCallout">
            <a:avLst>
              <a:gd name="adj1" fmla="val -108813"/>
              <a:gd name="adj2" fmla="val -166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Ok, just like those '</a:t>
            </a:r>
            <a:r>
              <a:rPr lang="en-GB" sz="2800" dirty="0" err="1" smtClean="0"/>
              <a:t>o's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4704" y="2928020"/>
            <a:ext cx="857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4716016" y="4941168"/>
            <a:ext cx="3720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"there is no problem that can’t be solved by wrapping it in another type"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4211960" y="3318798"/>
            <a:ext cx="4609360" cy="954107"/>
            <a:chOff x="3635895" y="4034514"/>
            <a:chExt cx="4609360" cy="954107"/>
          </a:xfrm>
        </p:grpSpPr>
        <p:sp>
          <p:nvSpPr>
            <p:cNvPr id="11" name="TextBox 10"/>
            <p:cNvSpPr txBox="1"/>
            <p:nvPr/>
          </p:nvSpPr>
          <p:spPr>
            <a:xfrm rot="60000" flipH="1">
              <a:off x="4432259" y="4034514"/>
              <a:ext cx="38129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Create a wrapper for a </a:t>
              </a:r>
              <a:b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verified email address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flipH="1">
              <a:off x="3635895" y="4116541"/>
              <a:ext cx="792087" cy="485912"/>
            </a:xfrm>
            <a:custGeom>
              <a:avLst/>
              <a:gdLst>
                <a:gd name="connsiteX0" fmla="*/ 857250 w 895060"/>
                <a:gd name="connsiteY0" fmla="*/ 685589 h 685589"/>
                <a:gd name="connsiteX1" fmla="*/ 857250 w 895060"/>
                <a:gd name="connsiteY1" fmla="*/ 299826 h 685589"/>
                <a:gd name="connsiteX2" fmla="*/ 828675 w 895060"/>
                <a:gd name="connsiteY2" fmla="*/ 256964 h 685589"/>
                <a:gd name="connsiteX3" fmla="*/ 785812 w 895060"/>
                <a:gd name="connsiteY3" fmla="*/ 228389 h 685589"/>
                <a:gd name="connsiteX4" fmla="*/ 757237 w 895060"/>
                <a:gd name="connsiteY4" fmla="*/ 185526 h 685589"/>
                <a:gd name="connsiteX5" fmla="*/ 714375 w 895060"/>
                <a:gd name="connsiteY5" fmla="*/ 171239 h 685589"/>
                <a:gd name="connsiteX6" fmla="*/ 628650 w 895060"/>
                <a:gd name="connsiteY6" fmla="*/ 128376 h 685589"/>
                <a:gd name="connsiteX7" fmla="*/ 585787 w 895060"/>
                <a:gd name="connsiteY7" fmla="*/ 85514 h 685589"/>
                <a:gd name="connsiteX8" fmla="*/ 385762 w 895060"/>
                <a:gd name="connsiteY8" fmla="*/ 42651 h 685589"/>
                <a:gd name="connsiteX9" fmla="*/ 314325 w 895060"/>
                <a:gd name="connsiteY9" fmla="*/ 28364 h 685589"/>
                <a:gd name="connsiteX10" fmla="*/ 0 w 895060"/>
                <a:gd name="connsiteY10" fmla="*/ 56939 h 685589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628650 w 895060"/>
                <a:gd name="connsiteY6" fmla="*/ 100012 h 657225"/>
                <a:gd name="connsiteX7" fmla="*/ 585787 w 895060"/>
                <a:gd name="connsiteY7" fmla="*/ 57150 h 657225"/>
                <a:gd name="connsiteX8" fmla="*/ 385762 w 895060"/>
                <a:gd name="connsiteY8" fmla="*/ 14287 h 657225"/>
                <a:gd name="connsiteX9" fmla="*/ 314325 w 895060"/>
                <a:gd name="connsiteY9" fmla="*/ 0 h 657225"/>
                <a:gd name="connsiteX10" fmla="*/ 0 w 895060"/>
                <a:gd name="connsiteY10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57237 w 895060"/>
                <a:gd name="connsiteY4" fmla="*/ 157162 h 657225"/>
                <a:gd name="connsiteX5" fmla="*/ 714375 w 895060"/>
                <a:gd name="connsiteY5" fmla="*/ 142875 h 657225"/>
                <a:gd name="connsiteX6" fmla="*/ 585787 w 895060"/>
                <a:gd name="connsiteY6" fmla="*/ 57150 h 657225"/>
                <a:gd name="connsiteX7" fmla="*/ 385762 w 895060"/>
                <a:gd name="connsiteY7" fmla="*/ 14287 h 657225"/>
                <a:gd name="connsiteX8" fmla="*/ 314325 w 895060"/>
                <a:gd name="connsiteY8" fmla="*/ 0 h 657225"/>
                <a:gd name="connsiteX9" fmla="*/ 0 w 895060"/>
                <a:gd name="connsiteY9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828675 w 895060"/>
                <a:gd name="connsiteY2" fmla="*/ 228600 h 657225"/>
                <a:gd name="connsiteX3" fmla="*/ 785812 w 895060"/>
                <a:gd name="connsiteY3" fmla="*/ 200025 h 657225"/>
                <a:gd name="connsiteX4" fmla="*/ 714375 w 895060"/>
                <a:gd name="connsiteY4" fmla="*/ 142875 h 657225"/>
                <a:gd name="connsiteX5" fmla="*/ 585787 w 895060"/>
                <a:gd name="connsiteY5" fmla="*/ 57150 h 657225"/>
                <a:gd name="connsiteX6" fmla="*/ 385762 w 895060"/>
                <a:gd name="connsiteY6" fmla="*/ 14287 h 657225"/>
                <a:gd name="connsiteX7" fmla="*/ 314325 w 895060"/>
                <a:gd name="connsiteY7" fmla="*/ 0 h 657225"/>
                <a:gd name="connsiteX8" fmla="*/ 0 w 895060"/>
                <a:gd name="connsiteY8" fmla="*/ 28575 h 657225"/>
                <a:gd name="connsiteX0" fmla="*/ 857250 w 895060"/>
                <a:gd name="connsiteY0" fmla="*/ 657225 h 657225"/>
                <a:gd name="connsiteX1" fmla="*/ 857250 w 895060"/>
                <a:gd name="connsiteY1" fmla="*/ 271462 h 657225"/>
                <a:gd name="connsiteX2" fmla="*/ 785812 w 895060"/>
                <a:gd name="connsiteY2" fmla="*/ 200025 h 657225"/>
                <a:gd name="connsiteX3" fmla="*/ 714375 w 895060"/>
                <a:gd name="connsiteY3" fmla="*/ 142875 h 657225"/>
                <a:gd name="connsiteX4" fmla="*/ 585787 w 895060"/>
                <a:gd name="connsiteY4" fmla="*/ 57150 h 657225"/>
                <a:gd name="connsiteX5" fmla="*/ 385762 w 895060"/>
                <a:gd name="connsiteY5" fmla="*/ 14287 h 657225"/>
                <a:gd name="connsiteX6" fmla="*/ 314325 w 895060"/>
                <a:gd name="connsiteY6" fmla="*/ 0 h 657225"/>
                <a:gd name="connsiteX7" fmla="*/ 0 w 895060"/>
                <a:gd name="connsiteY7" fmla="*/ 28575 h 657225"/>
                <a:gd name="connsiteX0" fmla="*/ 857250 w 857250"/>
                <a:gd name="connsiteY0" fmla="*/ 657225 h 657225"/>
                <a:gd name="connsiteX1" fmla="*/ 785812 w 857250"/>
                <a:gd name="connsiteY1" fmla="*/ 200025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59744"/>
                <a:gd name="connsiteY0" fmla="*/ 657225 h 657225"/>
                <a:gd name="connsiteX1" fmla="*/ 785812 w 859744"/>
                <a:gd name="connsiteY1" fmla="*/ 200025 h 657225"/>
                <a:gd name="connsiteX2" fmla="*/ 714375 w 859744"/>
                <a:gd name="connsiteY2" fmla="*/ 142875 h 657225"/>
                <a:gd name="connsiteX3" fmla="*/ 585787 w 859744"/>
                <a:gd name="connsiteY3" fmla="*/ 57150 h 657225"/>
                <a:gd name="connsiteX4" fmla="*/ 385762 w 859744"/>
                <a:gd name="connsiteY4" fmla="*/ 14287 h 657225"/>
                <a:gd name="connsiteX5" fmla="*/ 314325 w 859744"/>
                <a:gd name="connsiteY5" fmla="*/ 0 h 657225"/>
                <a:gd name="connsiteX6" fmla="*/ 0 w 859744"/>
                <a:gd name="connsiteY6" fmla="*/ 28575 h 657225"/>
                <a:gd name="connsiteX0" fmla="*/ 857250 w 857250"/>
                <a:gd name="connsiteY0" fmla="*/ 657225 h 657225"/>
                <a:gd name="connsiteX1" fmla="*/ 749664 w 857250"/>
                <a:gd name="connsiteY1" fmla="*/ 163490 h 657225"/>
                <a:gd name="connsiteX2" fmla="*/ 714375 w 857250"/>
                <a:gd name="connsiteY2" fmla="*/ 142875 h 657225"/>
                <a:gd name="connsiteX3" fmla="*/ 585787 w 857250"/>
                <a:gd name="connsiteY3" fmla="*/ 57150 h 657225"/>
                <a:gd name="connsiteX4" fmla="*/ 385762 w 857250"/>
                <a:gd name="connsiteY4" fmla="*/ 14287 h 657225"/>
                <a:gd name="connsiteX5" fmla="*/ 314325 w 857250"/>
                <a:gd name="connsiteY5" fmla="*/ 0 h 657225"/>
                <a:gd name="connsiteX6" fmla="*/ 0 w 857250"/>
                <a:gd name="connsiteY6" fmla="*/ 28575 h 657225"/>
                <a:gd name="connsiteX0" fmla="*/ 857250 w 886068"/>
                <a:gd name="connsiteY0" fmla="*/ 657225 h 657225"/>
                <a:gd name="connsiteX1" fmla="*/ 812136 w 886068"/>
                <a:gd name="connsiteY1" fmla="*/ 245235 h 657225"/>
                <a:gd name="connsiteX2" fmla="*/ 714375 w 886068"/>
                <a:gd name="connsiteY2" fmla="*/ 142875 h 657225"/>
                <a:gd name="connsiteX3" fmla="*/ 585787 w 886068"/>
                <a:gd name="connsiteY3" fmla="*/ 57150 h 657225"/>
                <a:gd name="connsiteX4" fmla="*/ 385762 w 886068"/>
                <a:gd name="connsiteY4" fmla="*/ 14287 h 657225"/>
                <a:gd name="connsiteX5" fmla="*/ 314325 w 886068"/>
                <a:gd name="connsiteY5" fmla="*/ 0 h 657225"/>
                <a:gd name="connsiteX6" fmla="*/ 0 w 886068"/>
                <a:gd name="connsiteY6" fmla="*/ 28575 h 657225"/>
                <a:gd name="connsiteX0" fmla="*/ 906226 w 935044"/>
                <a:gd name="connsiteY0" fmla="*/ 807409 h 807409"/>
                <a:gd name="connsiteX1" fmla="*/ 861112 w 935044"/>
                <a:gd name="connsiteY1" fmla="*/ 395419 h 807409"/>
                <a:gd name="connsiteX2" fmla="*/ 763351 w 935044"/>
                <a:gd name="connsiteY2" fmla="*/ 293059 h 807409"/>
                <a:gd name="connsiteX3" fmla="*/ 634763 w 935044"/>
                <a:gd name="connsiteY3" fmla="*/ 207334 h 807409"/>
                <a:gd name="connsiteX4" fmla="*/ 434738 w 935044"/>
                <a:gd name="connsiteY4" fmla="*/ 164471 h 807409"/>
                <a:gd name="connsiteX5" fmla="*/ 363301 w 935044"/>
                <a:gd name="connsiteY5" fmla="*/ 150184 h 807409"/>
                <a:gd name="connsiteX6" fmla="*/ 0 w 935044"/>
                <a:gd name="connsiteY6" fmla="*/ 19781 h 807409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906226 w 935044"/>
                <a:gd name="connsiteY0" fmla="*/ 787628 h 787628"/>
                <a:gd name="connsiteX1" fmla="*/ 861112 w 935044"/>
                <a:gd name="connsiteY1" fmla="*/ 375638 h 787628"/>
                <a:gd name="connsiteX2" fmla="*/ 763351 w 935044"/>
                <a:gd name="connsiteY2" fmla="*/ 273278 h 787628"/>
                <a:gd name="connsiteX3" fmla="*/ 634763 w 935044"/>
                <a:gd name="connsiteY3" fmla="*/ 187553 h 787628"/>
                <a:gd name="connsiteX4" fmla="*/ 434738 w 935044"/>
                <a:gd name="connsiteY4" fmla="*/ 144690 h 787628"/>
                <a:gd name="connsiteX5" fmla="*/ 363301 w 935044"/>
                <a:gd name="connsiteY5" fmla="*/ 130403 h 787628"/>
                <a:gd name="connsiteX6" fmla="*/ 0 w 935044"/>
                <a:gd name="connsiteY6" fmla="*/ 0 h 787628"/>
                <a:gd name="connsiteX0" fmla="*/ 14881 w 949912"/>
                <a:gd name="connsiteY0" fmla="*/ 1995202 h 1995202"/>
                <a:gd name="connsiteX1" fmla="*/ 875980 w 949912"/>
                <a:gd name="connsiteY1" fmla="*/ 375638 h 1995202"/>
                <a:gd name="connsiteX2" fmla="*/ 778219 w 949912"/>
                <a:gd name="connsiteY2" fmla="*/ 273278 h 1995202"/>
                <a:gd name="connsiteX3" fmla="*/ 649631 w 949912"/>
                <a:gd name="connsiteY3" fmla="*/ 187553 h 1995202"/>
                <a:gd name="connsiteX4" fmla="*/ 449606 w 949912"/>
                <a:gd name="connsiteY4" fmla="*/ 144690 h 1995202"/>
                <a:gd name="connsiteX5" fmla="*/ 378169 w 949912"/>
                <a:gd name="connsiteY5" fmla="*/ 130403 h 1995202"/>
                <a:gd name="connsiteX6" fmla="*/ 14868 w 949912"/>
                <a:gd name="connsiteY6" fmla="*/ 0 h 1995202"/>
                <a:gd name="connsiteX0" fmla="*/ 13 w 763353"/>
                <a:gd name="connsiteY0" fmla="*/ 1995202 h 1995202"/>
                <a:gd name="connsiteX1" fmla="*/ 763351 w 763353"/>
                <a:gd name="connsiteY1" fmla="*/ 273278 h 1995202"/>
                <a:gd name="connsiteX2" fmla="*/ 634763 w 763353"/>
                <a:gd name="connsiteY2" fmla="*/ 187553 h 1995202"/>
                <a:gd name="connsiteX3" fmla="*/ 434738 w 763353"/>
                <a:gd name="connsiteY3" fmla="*/ 144690 h 1995202"/>
                <a:gd name="connsiteX4" fmla="*/ 363301 w 763353"/>
                <a:gd name="connsiteY4" fmla="*/ 130403 h 1995202"/>
                <a:gd name="connsiteX5" fmla="*/ 0 w 763353"/>
                <a:gd name="connsiteY5" fmla="*/ 0 h 1995202"/>
                <a:gd name="connsiteX0" fmla="*/ 13 w 634760"/>
                <a:gd name="connsiteY0" fmla="*/ 1995202 h 1995202"/>
                <a:gd name="connsiteX1" fmla="*/ 634763 w 634760"/>
                <a:gd name="connsiteY1" fmla="*/ 187553 h 1995202"/>
                <a:gd name="connsiteX2" fmla="*/ 434738 w 634760"/>
                <a:gd name="connsiteY2" fmla="*/ 144690 h 1995202"/>
                <a:gd name="connsiteX3" fmla="*/ 363301 w 634760"/>
                <a:gd name="connsiteY3" fmla="*/ 130403 h 1995202"/>
                <a:gd name="connsiteX4" fmla="*/ 0 w 634760"/>
                <a:gd name="connsiteY4" fmla="*/ 0 h 1995202"/>
                <a:gd name="connsiteX0" fmla="*/ 13 w 695311"/>
                <a:gd name="connsiteY0" fmla="*/ 2118449 h 2118449"/>
                <a:gd name="connsiteX1" fmla="*/ 634763 w 695311"/>
                <a:gd name="connsiteY1" fmla="*/ 310800 h 2118449"/>
                <a:gd name="connsiteX2" fmla="*/ 363301 w 695311"/>
                <a:gd name="connsiteY2" fmla="*/ 253650 h 2118449"/>
                <a:gd name="connsiteX3" fmla="*/ 0 w 695311"/>
                <a:gd name="connsiteY3" fmla="*/ 123247 h 2118449"/>
                <a:gd name="connsiteX0" fmla="*/ 13 w 634762"/>
                <a:gd name="connsiteY0" fmla="*/ 2140183 h 2140183"/>
                <a:gd name="connsiteX1" fmla="*/ 634763 w 634762"/>
                <a:gd name="connsiteY1" fmla="*/ 332534 h 2140183"/>
                <a:gd name="connsiteX2" fmla="*/ 0 w 634762"/>
                <a:gd name="connsiteY2" fmla="*/ 144981 h 2140183"/>
                <a:gd name="connsiteX0" fmla="*/ 0 w 1272711"/>
                <a:gd name="connsiteY0" fmla="*/ 2140183 h 2140183"/>
                <a:gd name="connsiteX1" fmla="*/ 634750 w 1272711"/>
                <a:gd name="connsiteY1" fmla="*/ 332534 h 2140183"/>
                <a:gd name="connsiteX2" fmla="*/ 1140470 w 1272711"/>
                <a:gd name="connsiteY2" fmla="*/ 144980 h 2140183"/>
                <a:gd name="connsiteX0" fmla="*/ 0 w 1272712"/>
                <a:gd name="connsiteY0" fmla="*/ 1995203 h 1995203"/>
                <a:gd name="connsiteX1" fmla="*/ 665266 w 1272712"/>
                <a:gd name="connsiteY1" fmla="*/ 380039 h 1995203"/>
                <a:gd name="connsiteX2" fmla="*/ 1140470 w 1272712"/>
                <a:gd name="connsiteY2" fmla="*/ 0 h 1995203"/>
                <a:gd name="connsiteX0" fmla="*/ 0 w 1140470"/>
                <a:gd name="connsiteY0" fmla="*/ 1995203 h 1995203"/>
                <a:gd name="connsiteX1" fmla="*/ 665266 w 1140470"/>
                <a:gd name="connsiteY1" fmla="*/ 380039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0 w 1140470"/>
                <a:gd name="connsiteY0" fmla="*/ 1995203 h 1995203"/>
                <a:gd name="connsiteX1" fmla="*/ 570226 w 1140470"/>
                <a:gd name="connsiteY1" fmla="*/ 570057 h 1995203"/>
                <a:gd name="connsiteX2" fmla="*/ 1140470 w 1140470"/>
                <a:gd name="connsiteY2" fmla="*/ 0 h 1995203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95041 w 665285"/>
                <a:gd name="connsiteY0" fmla="*/ 1900192 h 1900192"/>
                <a:gd name="connsiteX1" fmla="*/ 95041 w 665285"/>
                <a:gd name="connsiteY1" fmla="*/ 570057 h 1900192"/>
                <a:gd name="connsiteX2" fmla="*/ 665285 w 665285"/>
                <a:gd name="connsiteY2" fmla="*/ 0 h 1900192"/>
                <a:gd name="connsiteX0" fmla="*/ -1 w 570243"/>
                <a:gd name="connsiteY0" fmla="*/ 1900192 h 1900192"/>
                <a:gd name="connsiteX1" fmla="*/ 348481 w 570243"/>
                <a:gd name="connsiteY1" fmla="*/ 1023178 h 1900192"/>
                <a:gd name="connsiteX2" fmla="*/ 570243 w 570243"/>
                <a:gd name="connsiteY2" fmla="*/ 0 h 1900192"/>
                <a:gd name="connsiteX0" fmla="*/ 0 w 570244"/>
                <a:gd name="connsiteY0" fmla="*/ 1900192 h 1900192"/>
                <a:gd name="connsiteX1" fmla="*/ 348482 w 570244"/>
                <a:gd name="connsiteY1" fmla="*/ 1023178 h 1900192"/>
                <a:gd name="connsiteX2" fmla="*/ 570244 w 570244"/>
                <a:gd name="connsiteY2" fmla="*/ 0 h 1900192"/>
                <a:gd name="connsiteX0" fmla="*/ 0 w 570244"/>
                <a:gd name="connsiteY0" fmla="*/ 1900192 h 1900192"/>
                <a:gd name="connsiteX1" fmla="*/ 570244 w 570244"/>
                <a:gd name="connsiteY1" fmla="*/ 0 h 1900192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4"/>
                <a:gd name="connsiteY0" fmla="*/ 1900192 h 2453790"/>
                <a:gd name="connsiteX1" fmla="*/ 570244 w 570244"/>
                <a:gd name="connsiteY1" fmla="*/ 0 h 2453790"/>
                <a:gd name="connsiteX0" fmla="*/ 0 w 570243"/>
                <a:gd name="connsiteY0" fmla="*/ 1583493 h 2137091"/>
                <a:gd name="connsiteX1" fmla="*/ 570243 w 570243"/>
                <a:gd name="connsiteY1" fmla="*/ 0 h 21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243" h="2137091">
                  <a:moveTo>
                    <a:pt x="0" y="1583493"/>
                  </a:moveTo>
                  <a:cubicBezTo>
                    <a:pt x="311132" y="2137091"/>
                    <a:pt x="547054" y="1554840"/>
                    <a:pt x="570243" y="0"/>
                  </a:cubicBezTo>
                </a:path>
              </a:pathLst>
            </a:cu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611560" y="404664"/>
            <a:ext cx="7344816" cy="1152128"/>
          </a:xfrm>
          <a:prstGeom prst="wedgeRoundRectCallout">
            <a:avLst>
              <a:gd name="adj1" fmla="val -60576"/>
              <a:gd name="adj2" fmla="val 4719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Conformity" pitchFamily="2" charset="0"/>
              </a:rPr>
              <a:t>Q: Is a verified email different from an unverified email?  Are there different business rules?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4355976" y="1484784"/>
            <a:ext cx="3672408" cy="1152128"/>
          </a:xfrm>
          <a:prstGeom prst="wedgeRoundRectCallout">
            <a:avLst>
              <a:gd name="adj1" fmla="val 75853"/>
              <a:gd name="adj2" fmla="val 4374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solidFill>
                  <a:schemeClr val="tx1"/>
                </a:solidFill>
                <a:latin typeface="Conformity" pitchFamily="2" charset="0"/>
              </a:rPr>
              <a:t>A: Yes, it must not be mixed up with unverified.</a:t>
            </a:r>
            <a:endParaRPr lang="en-GB" sz="2800" dirty="0">
              <a:solidFill>
                <a:schemeClr val="tx1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395536" y="1988840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"Email contact info is either Verified OR Unverified"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972" y="2852936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59632" y="3645024"/>
            <a:ext cx="460851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9"/>
          <p:cNvGrpSpPr/>
          <p:nvPr/>
        </p:nvGrpSpPr>
        <p:grpSpPr>
          <a:xfrm>
            <a:off x="4287838" y="4077072"/>
            <a:ext cx="2083628" cy="911859"/>
            <a:chOff x="3787520" y="2924944"/>
            <a:chExt cx="2083628" cy="911859"/>
          </a:xfrm>
        </p:grpSpPr>
        <p:sp>
          <p:nvSpPr>
            <p:cNvPr id="7" name="TextBox 6"/>
            <p:cNvSpPr txBox="1"/>
            <p:nvPr/>
          </p:nvSpPr>
          <p:spPr>
            <a:xfrm rot="21406441" flipH="1">
              <a:off x="3787520" y="3375138"/>
              <a:ext cx="2083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 different type!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143690" y="2924944"/>
              <a:ext cx="428310" cy="4320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4704" y="2808671"/>
            <a:ext cx="8975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VerificationService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  <a:br>
              <a:rPr lang="en-GB" sz="24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VerificationHash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smtClean="0">
                <a:latin typeface="Consolas" pitchFamily="49" charset="0"/>
              </a:rPr>
              <a:t>–› </a:t>
            </a:r>
            <a:r>
              <a:rPr lang="en-GB" sz="2000" dirty="0" err="1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option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71600" y="3226435"/>
            <a:ext cx="1800200" cy="432048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084168" y="3212976"/>
            <a:ext cx="2880320" cy="432048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9"/>
          <p:cNvGrpSpPr/>
          <p:nvPr/>
        </p:nvGrpSpPr>
        <p:grpSpPr>
          <a:xfrm>
            <a:off x="1043608" y="3741873"/>
            <a:ext cx="2015369" cy="695239"/>
            <a:chOff x="3639771" y="3140968"/>
            <a:chExt cx="2015369" cy="695239"/>
          </a:xfrm>
        </p:grpSpPr>
        <p:sp>
          <p:nvSpPr>
            <p:cNvPr id="15" name="TextBox 14"/>
            <p:cNvSpPr txBox="1"/>
            <p:nvPr/>
          </p:nvSpPr>
          <p:spPr>
            <a:xfrm rot="60000" flipH="1">
              <a:off x="3639771" y="3374542"/>
              <a:ext cx="2015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You give me this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503730" y="3140968"/>
              <a:ext cx="68270" cy="2880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9"/>
          <p:cNvGrpSpPr/>
          <p:nvPr/>
        </p:nvGrpSpPr>
        <p:grpSpPr>
          <a:xfrm>
            <a:off x="5572947" y="3658483"/>
            <a:ext cx="3319533" cy="850637"/>
            <a:chOff x="3139491" y="3068960"/>
            <a:chExt cx="3319533" cy="850637"/>
          </a:xfrm>
        </p:grpSpPr>
        <p:sp>
          <p:nvSpPr>
            <p:cNvPr id="18" name="TextBox 17"/>
            <p:cNvSpPr txBox="1"/>
            <p:nvPr/>
          </p:nvSpPr>
          <p:spPr>
            <a:xfrm rot="60000" flipH="1">
              <a:off x="3139491" y="3457932"/>
              <a:ext cx="3319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And I *might* give you this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4503867" y="3068960"/>
              <a:ext cx="68133" cy="3600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 flipH="1">
            <a:off x="615170" y="2535287"/>
            <a:ext cx="381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So model it as a function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611560" y="332656"/>
            <a:ext cx="3312368" cy="1152128"/>
          </a:xfrm>
          <a:prstGeom prst="wedgeRoundRectCallout">
            <a:avLst>
              <a:gd name="adj1" fmla="val -60576"/>
              <a:gd name="adj2" fmla="val 4719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dirty="0" smtClean="0">
                <a:solidFill>
                  <a:schemeClr val="tx1"/>
                </a:solidFill>
                <a:latin typeface="Conformity" pitchFamily="2" charset="0"/>
              </a:rPr>
              <a:t>Q: Where do we get Verified emails from?</a:t>
            </a:r>
            <a:endParaRPr lang="en-GB" sz="2800" dirty="0">
              <a:solidFill>
                <a:schemeClr val="tx1"/>
              </a:solidFill>
              <a:latin typeface="Conformity" pitchFamily="2" charset="0"/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5220072" y="980728"/>
            <a:ext cx="2736304" cy="1152128"/>
          </a:xfrm>
          <a:prstGeom prst="wedgeRoundRectCallout">
            <a:avLst>
              <a:gd name="adj1" fmla="val 75853"/>
              <a:gd name="adj2" fmla="val 4374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solidFill>
                  <a:schemeClr val="tx1"/>
                </a:solidFill>
                <a:latin typeface="Conformity" pitchFamily="2" charset="0"/>
              </a:rPr>
              <a:t>A: A special verification process</a:t>
            </a:r>
            <a:endParaRPr lang="en-GB" sz="2800" dirty="0">
              <a:solidFill>
                <a:schemeClr val="tx1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20" grpId="0"/>
      <p:bldP spid="23" grpId="0" animBg="1"/>
      <p:bldP spid="2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4704" y="1196752"/>
            <a:ext cx="857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972" y="3284984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704" y="2204864"/>
            <a:ext cx="8975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VerificationService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  <a:br>
              <a:rPr lang="en-GB" sz="24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VerificationHash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smtClean="0">
                <a:latin typeface="Consolas" pitchFamily="49" charset="0"/>
              </a:rPr>
              <a:t>–›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option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611559" y="47667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Q: Are the business rules clear now?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4704" y="1196752"/>
            <a:ext cx="857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972" y="3284984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704" y="2204864"/>
            <a:ext cx="8975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VerificationService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  <a:br>
              <a:rPr lang="en-GB" sz="24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VerificationHash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smtClean="0">
                <a:latin typeface="Consolas" pitchFamily="49" charset="0"/>
              </a:rPr>
              <a:t>–›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option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187624" y="3717032"/>
            <a:ext cx="6839652" cy="2090625"/>
            <a:chOff x="1187624" y="3717032"/>
            <a:chExt cx="6839652" cy="2090625"/>
          </a:xfrm>
        </p:grpSpPr>
        <p:sp>
          <p:nvSpPr>
            <p:cNvPr id="12" name="TextBox 11"/>
            <p:cNvSpPr txBox="1"/>
            <p:nvPr/>
          </p:nvSpPr>
          <p:spPr>
            <a:xfrm rot="60000" flipH="1">
              <a:off x="5014292" y="4607328"/>
              <a:ext cx="30129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To create the unverified case, you can use any email address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187624" y="3717032"/>
              <a:ext cx="1872208" cy="432048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/>
          <p:cNvSpPr txBox="1"/>
          <p:nvPr/>
        </p:nvSpPr>
        <p:spPr>
          <a:xfrm flipH="1">
            <a:off x="611559" y="47667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Q: Are the business rules clear now?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5" name="Group 16"/>
          <p:cNvGrpSpPr/>
          <p:nvPr/>
        </p:nvGrpSpPr>
        <p:grpSpPr>
          <a:xfrm>
            <a:off x="3707904" y="3717032"/>
            <a:ext cx="2736304" cy="936104"/>
            <a:chOff x="3635896" y="3789040"/>
            <a:chExt cx="2736304" cy="936104"/>
          </a:xfrm>
        </p:grpSpPr>
        <p:sp>
          <p:nvSpPr>
            <p:cNvPr id="10" name="Rounded Rectangle 9"/>
            <p:cNvSpPr/>
            <p:nvPr/>
          </p:nvSpPr>
          <p:spPr>
            <a:xfrm>
              <a:off x="3635896" y="3789040"/>
              <a:ext cx="2232248" cy="432048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5724128" y="4221088"/>
              <a:ext cx="648072" cy="5040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4704" y="1196752"/>
            <a:ext cx="857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972" y="3284984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704" y="2204864"/>
            <a:ext cx="8975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VerificationService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  <a:br>
              <a:rPr lang="en-GB" sz="24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VerificationHash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smtClean="0">
                <a:latin typeface="Consolas" pitchFamily="49" charset="0"/>
              </a:rPr>
              <a:t>–›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option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187624" y="4077072"/>
            <a:ext cx="6267898" cy="1379133"/>
            <a:chOff x="1187624" y="4077072"/>
            <a:chExt cx="6267898" cy="1379133"/>
          </a:xfrm>
        </p:grpSpPr>
        <p:grpSp>
          <p:nvGrpSpPr>
            <p:cNvPr id="5" name="Group 9"/>
            <p:cNvGrpSpPr/>
            <p:nvPr/>
          </p:nvGrpSpPr>
          <p:grpSpPr>
            <a:xfrm>
              <a:off x="1335203" y="4581128"/>
              <a:ext cx="6120319" cy="875077"/>
              <a:chOff x="2635085" y="3061081"/>
              <a:chExt cx="6120319" cy="875077"/>
            </a:xfrm>
          </p:grpSpPr>
          <p:sp>
            <p:nvSpPr>
              <p:cNvPr id="12" name="TextBox 11"/>
              <p:cNvSpPr txBox="1"/>
              <p:nvPr/>
            </p:nvSpPr>
            <p:spPr>
              <a:xfrm rot="60000" flipH="1">
                <a:off x="2635085" y="3474493"/>
                <a:ext cx="6120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>
                    <a:solidFill>
                      <a:srgbClr val="C00000"/>
                    </a:solidFill>
                    <a:latin typeface="Conformity" pitchFamily="2" charset="0"/>
                  </a:rPr>
                  <a:t>To create this case, you need to have a </a:t>
                </a:r>
                <a:r>
                  <a:rPr lang="en-GB" sz="2400" dirty="0" err="1" smtClean="0">
                    <a:solidFill>
                      <a:srgbClr val="C00000"/>
                    </a:solidFill>
                    <a:latin typeface="Conformity" pitchFamily="2" charset="0"/>
                  </a:rPr>
                  <a:t>VerifiedEmail</a:t>
                </a:r>
                <a:endParaRPr lang="en-GB" sz="2400" dirty="0">
                  <a:solidFill>
                    <a:srgbClr val="C00000"/>
                  </a:solidFill>
                  <a:latin typeface="Conformity" pitchFamily="2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3135578" y="3061081"/>
                <a:ext cx="216024" cy="36004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1187624" y="4077072"/>
              <a:ext cx="1584176" cy="432048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/>
          <p:cNvSpPr txBox="1"/>
          <p:nvPr/>
        </p:nvSpPr>
        <p:spPr>
          <a:xfrm flipH="1">
            <a:off x="611559" y="47667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Q: Are the business rules clear now?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6" name="Group 16"/>
          <p:cNvGrpSpPr/>
          <p:nvPr/>
        </p:nvGrpSpPr>
        <p:grpSpPr>
          <a:xfrm>
            <a:off x="3347864" y="4077072"/>
            <a:ext cx="2880320" cy="936104"/>
            <a:chOff x="3347864" y="4077072"/>
            <a:chExt cx="2880320" cy="936104"/>
          </a:xfrm>
        </p:grpSpPr>
        <p:sp>
          <p:nvSpPr>
            <p:cNvPr id="10" name="Rounded Rectangle 9"/>
            <p:cNvSpPr/>
            <p:nvPr/>
          </p:nvSpPr>
          <p:spPr>
            <a:xfrm>
              <a:off x="3347864" y="4077072"/>
              <a:ext cx="2232248" cy="432048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5580112" y="4509120"/>
              <a:ext cx="648072" cy="5040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4704" y="1196752"/>
            <a:ext cx="857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972" y="3284984"/>
            <a:ext cx="77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Unverified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|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704" y="2204864"/>
            <a:ext cx="8975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VerificationService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</a:t>
            </a:r>
            <a:br>
              <a:rPr lang="en-GB" sz="24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VerificationHash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2000" dirty="0" smtClean="0">
                <a:latin typeface="Consolas" pitchFamily="49" charset="0"/>
              </a:rPr>
              <a:t>–›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option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5652120" y="2924944"/>
            <a:ext cx="3384700" cy="1792832"/>
            <a:chOff x="6952002" y="1404897"/>
            <a:chExt cx="3384700" cy="1792832"/>
          </a:xfrm>
        </p:grpSpPr>
        <p:sp>
          <p:nvSpPr>
            <p:cNvPr id="12" name="TextBox 11"/>
            <p:cNvSpPr txBox="1"/>
            <p:nvPr/>
          </p:nvSpPr>
          <p:spPr>
            <a:xfrm rot="60000" flipH="1">
              <a:off x="7383964" y="1997400"/>
              <a:ext cx="2952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The only way to get a </a:t>
              </a:r>
              <a:r>
                <a:rPr lang="en-GB" sz="2400" dirty="0" err="1" smtClean="0">
                  <a:solidFill>
                    <a:srgbClr val="C00000"/>
                  </a:solidFill>
                  <a:latin typeface="Conformity" pitchFamily="2" charset="0"/>
                </a:rPr>
                <a:t>VerifiedEmail</a:t>
              </a: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 is to use the verification service!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6952002" y="2701041"/>
              <a:ext cx="4320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7888106" y="1404897"/>
              <a:ext cx="288032" cy="6480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/>
          <p:cNvSpPr/>
          <p:nvPr/>
        </p:nvSpPr>
        <p:spPr>
          <a:xfrm>
            <a:off x="6012160" y="2564904"/>
            <a:ext cx="1944216" cy="432048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3347864" y="4077072"/>
            <a:ext cx="2232248" cy="432048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 flipH="1">
            <a:off x="467545" y="5301208"/>
            <a:ext cx="835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Those business rules are automatically enforced by the design!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Demo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latin typeface="Consolas" pitchFamily="49" charset="0"/>
              </a:rPr>
              <a:t>03-RefactoringFlags.fsx</a:t>
            </a:r>
            <a:endParaRPr lang="en-GB" sz="53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"Contact" challenge, completed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000" y="1340768"/>
            <a:ext cx="792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: string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: string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: string</a:t>
            </a: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: string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: 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4293096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// true if ownership of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// email address is confirmed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redesign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-180000">
            <a:off x="1857825" y="5336881"/>
            <a:ext cx="4139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Looks suspiciously like database-driven design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4" name="Picture 4" descr="Small Vintage Brass Uppercase Letter P Dead Stock by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429250" cy="4067176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he thought he heard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 redesign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80000" flipH="1">
            <a:off x="6761924" y="5849487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Domain logic clear?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80000" flipH="1">
            <a:off x="2873492" y="5599020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What are the constraints?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-180000">
            <a:off x="5249756" y="476936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Which fields are linked?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-180000">
            <a:off x="569235" y="4841373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Which values are optional?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-180000">
            <a:off x="569235" y="4841373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Which values are optional?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20272" y="1988840"/>
            <a:ext cx="2123728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 rot="180000" flipH="1">
            <a:off x="2873492" y="5599020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What are the constraints?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16216" y="1700808"/>
            <a:ext cx="1296144" cy="288032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7092280" y="1988840"/>
            <a:ext cx="1008112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372200" y="2348880"/>
            <a:ext cx="1152128" cy="288032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2771800" y="3212976"/>
            <a:ext cx="1800200" cy="288032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 rot="-180000">
            <a:off x="5249756" y="476936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Which fields are linked?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644008" y="1268760"/>
            <a:ext cx="4499992" cy="1512168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251520" y="2852936"/>
            <a:ext cx="4320480" cy="1152128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80000" flipH="1">
            <a:off x="6761924" y="5849487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Domain logic clear?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7584" y="3212976"/>
            <a:ext cx="1465878" cy="288032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827583" y="3573016"/>
            <a:ext cx="1152129" cy="288032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1540000">
            <a:off x="2132745" y="4336965"/>
            <a:ext cx="5036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The domain language is evolving along with the design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447635" flipH="1">
            <a:off x="2915816" y="5733256"/>
            <a:ext cx="554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And all this is </a:t>
            </a:r>
            <a:r>
              <a:rPr lang="en-GB" sz="2400" dirty="0" err="1" smtClean="0">
                <a:solidFill>
                  <a:srgbClr val="C00000"/>
                </a:solidFill>
                <a:latin typeface="Conformity" pitchFamily="2" charset="0"/>
              </a:rPr>
              <a:t>compilable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 code, of course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340768"/>
            <a:ext cx="4906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Unverified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| Verified of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VerifiedEmail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340768"/>
            <a:ext cx="4608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String1 option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: String50 }</a:t>
            </a:r>
          </a:p>
          <a:p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000" b="1" dirty="0" smtClean="0">
                <a:latin typeface="Consolas" pitchFamily="49" charset="0"/>
                <a:cs typeface="Consolas" pitchFamily="49" charset="0"/>
              </a:rPr>
              <a:t>Contact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= {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PersonalName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Email: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EmailContactInfo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Refactoring towards </a:t>
            </a:r>
            <a:br>
              <a:rPr lang="en-GB" dirty="0" smtClean="0"/>
            </a:br>
            <a:r>
              <a:rPr lang="en-GB" dirty="0" smtClean="0"/>
              <a:t>deeper insight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2924944"/>
            <a:ext cx="8535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sendPasswordReset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info:EmailContactInfo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) =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if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EmailContactInfo.IsVerified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then</a:t>
            </a:r>
          </a:p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   logic to send password reset</a:t>
            </a:r>
          </a:p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else</a:t>
            </a:r>
          </a:p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  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798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>
                <a:latin typeface="+mj-lt"/>
              </a:rPr>
              <a:t>Business rule: Only send password resets to verified emails</a:t>
            </a:r>
            <a:endParaRPr lang="en-GB" sz="2800" i="1" dirty="0">
              <a:latin typeface="+mj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Refactoring towards deeper insight</a:t>
            </a:r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5148064" y="2963853"/>
            <a:ext cx="2736304" cy="393139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 flipH="1">
            <a:off x="4211960" y="5013176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Unclear what the logic is. 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We need to look at the documentation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164288" y="3429000"/>
            <a:ext cx="0" cy="151216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1" grpId="0"/>
      <p:bldP spid="15" grpId="0" animBg="1"/>
      <p:bldP spid="1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8" y="2237963"/>
            <a:ext cx="579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798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>
                <a:latin typeface="+mj-lt"/>
              </a:rPr>
              <a:t>Business rule: Only send password resets to verified emails</a:t>
            </a:r>
            <a:endParaRPr lang="en-GB" sz="2800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 rot="21413116" flipH="1">
            <a:off x="4447210" y="2111473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We learned a new concept which is applicable to other workflows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Refactoring towards deeper insight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Heinz Garden Peas (400gm) - Canned Food | Gomart.p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258788"/>
            <a:ext cx="4762500" cy="47625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was actually asked for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8" y="2237963"/>
            <a:ext cx="579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  <a:cs typeface="Consolas" pitchFamily="49" charset="0"/>
              </a:rPr>
              <a:t>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= ...</a:t>
            </a:r>
          </a:p>
          <a:p>
            <a:endParaRPr lang="en-GB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299500"/>
            <a:ext cx="8535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nsolas" pitchFamily="49" charset="0"/>
                <a:cs typeface="Consolas" pitchFamily="49" charset="0"/>
              </a:rPr>
              <a:t>let 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sendPasswordReset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GB" sz="2400" dirty="0" err="1" smtClean="0">
                <a:latin typeface="Consolas" pitchFamily="49" charset="0"/>
                <a:cs typeface="Consolas" pitchFamily="49" charset="0"/>
              </a:rPr>
              <a:t>email:VerifiedEmail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) =</a:t>
            </a:r>
          </a:p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logic to send password reset</a:t>
            </a:r>
          </a:p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//   (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boolean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test no longer needed)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20072" y="3356992"/>
            <a:ext cx="2376264" cy="36004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798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>
                <a:latin typeface="+mj-lt"/>
              </a:rPr>
              <a:t>Business rule: Only send password resets to verified emails</a:t>
            </a:r>
            <a:endParaRPr lang="en-GB" sz="2800" i="1" dirty="0">
              <a:latin typeface="+mj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Refactoring towards deeper insight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876256" y="3789040"/>
            <a:ext cx="720080" cy="100811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1413116" flipH="1">
            <a:off x="6221931" y="4803361"/>
            <a:ext cx="2901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Better documentation 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and safer too!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  <p:bldP spid="18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Part </a:t>
            </a:r>
            <a:r>
              <a:rPr lang="en-GB" dirty="0" smtClean="0"/>
              <a:t>V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Encoding business rules with types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2489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type Contact = { </a:t>
            </a:r>
            <a:br>
              <a:rPr lang="en-GB" sz="3600" dirty="0" smtClean="0"/>
            </a:br>
            <a:r>
              <a:rPr lang="en-GB" sz="3600" dirty="0" smtClean="0"/>
              <a:t>   Name: Name</a:t>
            </a:r>
            <a:br>
              <a:rPr lang="en-GB" sz="3600" dirty="0" smtClean="0"/>
            </a:br>
            <a:r>
              <a:rPr lang="en-GB" sz="3600" dirty="0" smtClean="0"/>
              <a:t>   Email: </a:t>
            </a:r>
            <a:r>
              <a:rPr lang="en-GB" sz="3600" dirty="0" err="1" smtClean="0"/>
              <a:t>EmailContactInfo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   Address: </a:t>
            </a:r>
            <a:r>
              <a:rPr lang="en-GB" sz="3600" dirty="0" err="1" smtClean="0"/>
              <a:t>PostalContactInfo</a:t>
            </a:r>
            <a:r>
              <a:rPr lang="en-GB" sz="3600" dirty="0" smtClean="0"/>
              <a:t>  </a:t>
            </a:r>
          </a:p>
          <a:p>
            <a:r>
              <a:rPr lang="en-GB" sz="3600" dirty="0" smtClean="0"/>
              <a:t>   }</a:t>
            </a:r>
            <a:endParaRPr lang="en-GB" sz="3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2" name="Group 9"/>
          <p:cNvGrpSpPr/>
          <p:nvPr/>
        </p:nvGrpSpPr>
        <p:grpSpPr>
          <a:xfrm>
            <a:off x="2339752" y="4661015"/>
            <a:ext cx="3812814" cy="710924"/>
            <a:chOff x="3639634" y="3140968"/>
            <a:chExt cx="3812814" cy="710924"/>
          </a:xfrm>
        </p:grpSpPr>
        <p:sp>
          <p:nvSpPr>
            <p:cNvPr id="8" name="TextBox 7"/>
            <p:cNvSpPr txBox="1"/>
            <p:nvPr/>
          </p:nvSpPr>
          <p:spPr>
            <a:xfrm rot="60000" flipH="1">
              <a:off x="3639634" y="3390227"/>
              <a:ext cx="3812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New! Added as the design evolves.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4139952" y="3140968"/>
              <a:ext cx="432048" cy="28803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2489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type Contact = { </a:t>
            </a:r>
            <a:br>
              <a:rPr lang="en-GB" sz="3600" dirty="0" smtClean="0"/>
            </a:br>
            <a:r>
              <a:rPr lang="en-GB" sz="3600" dirty="0" smtClean="0"/>
              <a:t>   Name: Name</a:t>
            </a:r>
            <a:br>
              <a:rPr lang="en-GB" sz="3600" dirty="0" smtClean="0"/>
            </a:br>
            <a:r>
              <a:rPr lang="en-GB" sz="3600" dirty="0" smtClean="0"/>
              <a:t>   Email: </a:t>
            </a:r>
            <a:r>
              <a:rPr lang="en-GB" sz="3600" dirty="0" err="1" smtClean="0"/>
              <a:t>EmailContactInfo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   Address: </a:t>
            </a:r>
            <a:r>
              <a:rPr lang="en-GB" sz="3600" dirty="0" err="1" smtClean="0"/>
              <a:t>PostalContactInfo</a:t>
            </a:r>
            <a:r>
              <a:rPr lang="en-GB" sz="3600" dirty="0" smtClean="0"/>
              <a:t>  </a:t>
            </a:r>
          </a:p>
          <a:p>
            <a:r>
              <a:rPr lang="en-GB" sz="3600" dirty="0" smtClean="0"/>
              <a:t>   }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836712"/>
            <a:ext cx="8496944" cy="1008112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rule:</a:t>
            </a:r>
            <a:b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en-GB" sz="3200" i="1" dirty="0" smtClean="0"/>
              <a:t>A contact must have an email or a postal address”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6012160" y="3573016"/>
            <a:ext cx="2952309" cy="1296144"/>
            <a:chOff x="6012160" y="3573016"/>
            <a:chExt cx="2952309" cy="1296144"/>
          </a:xfrm>
        </p:grpSpPr>
        <p:sp>
          <p:nvSpPr>
            <p:cNvPr id="6" name="TextBox 5"/>
            <p:cNvSpPr txBox="1"/>
            <p:nvPr/>
          </p:nvSpPr>
          <p:spPr>
            <a:xfrm rot="21540000">
              <a:off x="6666234" y="3742541"/>
              <a:ext cx="22982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Doesn't meet new requirements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7" name="Right Brace 6"/>
            <p:cNvSpPr/>
            <p:nvPr/>
          </p:nvSpPr>
          <p:spPr>
            <a:xfrm>
              <a:off x="6012160" y="3573016"/>
              <a:ext cx="576064" cy="1296144"/>
            </a:xfrm>
            <a:prstGeom prst="rightBrace">
              <a:avLst>
                <a:gd name="adj1" fmla="val 21561"/>
                <a:gd name="adj2" fmla="val 4902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24896"/>
            <a:ext cx="8604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type Contact = { </a:t>
            </a:r>
            <a:br>
              <a:rPr lang="en-GB" sz="3600" dirty="0" smtClean="0"/>
            </a:br>
            <a:r>
              <a:rPr lang="en-GB" sz="3600" dirty="0" smtClean="0"/>
              <a:t>   Name: Name</a:t>
            </a:r>
            <a:br>
              <a:rPr lang="en-GB" sz="3600" dirty="0" smtClean="0"/>
            </a:br>
            <a:r>
              <a:rPr lang="en-GB" sz="3600" dirty="0" smtClean="0"/>
              <a:t>   Email: </a:t>
            </a:r>
            <a:r>
              <a:rPr lang="en-GB" sz="3600" dirty="0" err="1" smtClean="0"/>
              <a:t>EmailContactInfo</a:t>
            </a:r>
            <a:r>
              <a:rPr lang="en-GB" sz="3600" dirty="0" smtClean="0"/>
              <a:t> </a:t>
            </a:r>
            <a:r>
              <a:rPr lang="en-GB" sz="3600" dirty="0" smtClean="0">
                <a:solidFill>
                  <a:srgbClr val="C00000"/>
                </a:solidFill>
              </a:rPr>
              <a:t>option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   Address: </a:t>
            </a:r>
            <a:r>
              <a:rPr lang="en-GB" sz="3600" dirty="0" err="1" smtClean="0"/>
              <a:t>PostalContactInfo</a:t>
            </a:r>
            <a:r>
              <a:rPr lang="en-GB" sz="3600" dirty="0" smtClean="0"/>
              <a:t> </a:t>
            </a:r>
            <a:r>
              <a:rPr lang="en-GB" sz="3600" dirty="0" smtClean="0">
                <a:solidFill>
                  <a:srgbClr val="C00000"/>
                </a:solidFill>
              </a:rPr>
              <a:t>option</a:t>
            </a:r>
          </a:p>
          <a:p>
            <a:r>
              <a:rPr lang="en-GB" sz="3600" dirty="0" smtClean="0"/>
              <a:t>   }</a:t>
            </a:r>
            <a:endParaRPr lang="en-GB" sz="3600" dirty="0"/>
          </a:p>
        </p:txBody>
      </p:sp>
      <p:sp>
        <p:nvSpPr>
          <p:cNvPr id="5" name="TextBox 4"/>
          <p:cNvSpPr txBox="1"/>
          <p:nvPr/>
        </p:nvSpPr>
        <p:spPr>
          <a:xfrm rot="21540000">
            <a:off x="5512428" y="4824758"/>
            <a:ext cx="316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Could both be missing?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836712"/>
            <a:ext cx="8496944" cy="1008112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rule:</a:t>
            </a:r>
            <a:b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en-GB" sz="3200" i="1" dirty="0" smtClean="0"/>
              <a:t>A contact must have an email or a postal address”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898151" y="3127103"/>
            <a:ext cx="2065908" cy="1428604"/>
            <a:chOff x="5746023" y="3415135"/>
            <a:chExt cx="2065908" cy="1428604"/>
          </a:xfrm>
        </p:grpSpPr>
        <p:sp>
          <p:nvSpPr>
            <p:cNvPr id="9" name="TextBox 8"/>
            <p:cNvSpPr txBox="1"/>
            <p:nvPr/>
          </p:nvSpPr>
          <p:spPr>
            <a:xfrm rot="21540000">
              <a:off x="5867943" y="3415135"/>
              <a:ext cx="19439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Doesn't meet new requirements either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19043382">
              <a:off x="5746023" y="3547595"/>
              <a:ext cx="430380" cy="1296144"/>
            </a:xfrm>
            <a:prstGeom prst="rightBrace">
              <a:avLst>
                <a:gd name="adj1" fmla="val 21561"/>
                <a:gd name="adj2" fmla="val 4902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179512" y="247104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 smtClean="0"/>
              <a:t>"Make illegal states </a:t>
            </a:r>
            <a:r>
              <a:rPr lang="en-GB" sz="4000" dirty="0" err="1" smtClean="0"/>
              <a:t>unrepresentable</a:t>
            </a:r>
            <a:r>
              <a:rPr lang="en-GB" sz="4000" dirty="0" smtClean="0"/>
              <a:t>!" </a:t>
            </a:r>
            <a:br>
              <a:rPr lang="en-GB" sz="4000" dirty="0" smtClean="0"/>
            </a:br>
            <a:r>
              <a:rPr lang="en-GB" sz="3200" dirty="0" smtClean="0"/>
              <a:t>– </a:t>
            </a:r>
            <a:r>
              <a:rPr lang="en-GB" sz="3200" dirty="0" err="1" smtClean="0"/>
              <a:t>Yaron</a:t>
            </a:r>
            <a:r>
              <a:rPr lang="en-GB" sz="3200" dirty="0" smtClean="0"/>
              <a:t> </a:t>
            </a:r>
            <a:r>
              <a:rPr lang="en-GB" sz="3200" dirty="0" err="1" smtClean="0"/>
              <a:t>Minsky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196752"/>
            <a:ext cx="82809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“</a:t>
            </a:r>
            <a:r>
              <a:rPr lang="en-GB" sz="3200" i="1" dirty="0" smtClean="0"/>
              <a:t>A contact must have an email or a postal address”</a:t>
            </a:r>
          </a:p>
          <a:p>
            <a:endParaRPr lang="en-GB" sz="3200" i="1" dirty="0" smtClean="0"/>
          </a:p>
          <a:p>
            <a:r>
              <a:rPr lang="en-GB" sz="3200" dirty="0" smtClean="0"/>
              <a:t>implies:</a:t>
            </a:r>
          </a:p>
          <a:p>
            <a:pPr>
              <a:buFont typeface="Arial" pitchFamily="34" charset="0"/>
              <a:buChar char="•"/>
            </a:pPr>
            <a:r>
              <a:rPr lang="en-GB" sz="3200" dirty="0" smtClean="0"/>
              <a:t> email address only, </a:t>
            </a:r>
            <a:r>
              <a:rPr lang="en-GB" sz="3200" i="1" dirty="0" smtClean="0"/>
              <a:t>or</a:t>
            </a:r>
          </a:p>
          <a:p>
            <a:pPr>
              <a:buFont typeface="Arial" pitchFamily="34" charset="0"/>
              <a:buChar char="•"/>
            </a:pPr>
            <a:r>
              <a:rPr lang="en-GB" sz="3200" dirty="0" smtClean="0"/>
              <a:t> postal address only, </a:t>
            </a:r>
            <a:r>
              <a:rPr lang="en-GB" sz="3200" i="1" dirty="0" smtClean="0"/>
              <a:t>or</a:t>
            </a:r>
          </a:p>
          <a:p>
            <a:pPr>
              <a:buFont typeface="Arial" pitchFamily="34" charset="0"/>
              <a:buChar char="•"/>
            </a:pPr>
            <a:r>
              <a:rPr lang="en-GB" sz="3200" dirty="0" smtClean="0"/>
              <a:t> both email address and postal address</a:t>
            </a:r>
          </a:p>
          <a:p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 rot="21540000">
            <a:off x="4864357" y="4248695"/>
            <a:ext cx="316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only </a:t>
            </a: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three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possibilities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 rot="21540000">
            <a:off x="5291169" y="4755938"/>
            <a:ext cx="353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and note the use of "OR"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988840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type </a:t>
            </a:r>
            <a:r>
              <a:rPr lang="en-GB" sz="2800" dirty="0" err="1" smtClean="0"/>
              <a:t>ContactInfo</a:t>
            </a:r>
            <a:r>
              <a:rPr lang="en-GB" sz="2800" dirty="0" smtClean="0"/>
              <a:t> = </a:t>
            </a:r>
          </a:p>
          <a:p>
            <a:r>
              <a:rPr lang="en-GB" sz="2800" dirty="0" smtClean="0"/>
              <a:t>    | </a:t>
            </a:r>
            <a:r>
              <a:rPr lang="en-GB" sz="2800" dirty="0" err="1" smtClean="0"/>
              <a:t>EmailOnly</a:t>
            </a:r>
            <a:r>
              <a:rPr lang="en-GB" sz="2800" dirty="0" smtClean="0"/>
              <a:t> of </a:t>
            </a:r>
            <a:r>
              <a:rPr lang="en-GB" sz="2800" dirty="0" err="1" smtClean="0"/>
              <a:t>EmailContactInfo</a:t>
            </a:r>
            <a:endParaRPr lang="en-GB" sz="2800" dirty="0" smtClean="0"/>
          </a:p>
          <a:p>
            <a:r>
              <a:rPr lang="en-GB" sz="2800" dirty="0" smtClean="0"/>
              <a:t>    | </a:t>
            </a:r>
            <a:r>
              <a:rPr lang="en-GB" sz="2800" dirty="0" err="1" smtClean="0"/>
              <a:t>AddrOnly</a:t>
            </a:r>
            <a:r>
              <a:rPr lang="en-GB" sz="2800" dirty="0" smtClean="0"/>
              <a:t> of </a:t>
            </a:r>
            <a:r>
              <a:rPr lang="en-GB" sz="2800" dirty="0" err="1" smtClean="0"/>
              <a:t>PostalContactInfo</a:t>
            </a:r>
            <a:endParaRPr lang="en-GB" sz="2800" dirty="0" smtClean="0"/>
          </a:p>
          <a:p>
            <a:r>
              <a:rPr lang="en-GB" sz="2800" dirty="0" smtClean="0"/>
              <a:t>    | </a:t>
            </a:r>
            <a:r>
              <a:rPr lang="en-GB" sz="2800" dirty="0" err="1" smtClean="0"/>
              <a:t>EmailAndAddr</a:t>
            </a:r>
            <a:r>
              <a:rPr lang="en-GB" sz="2800" dirty="0" smtClean="0"/>
              <a:t> of </a:t>
            </a:r>
            <a:r>
              <a:rPr lang="en-GB" sz="2400" dirty="0" err="1" smtClean="0"/>
              <a:t>EmailContactInfo</a:t>
            </a:r>
            <a:r>
              <a:rPr lang="en-GB" sz="2400" dirty="0" smtClean="0"/>
              <a:t> * </a:t>
            </a:r>
            <a:r>
              <a:rPr lang="en-GB" sz="2400" dirty="0" err="1" smtClean="0"/>
              <a:t>PostalContactInfo</a:t>
            </a:r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type Contact = { </a:t>
            </a:r>
            <a:br>
              <a:rPr lang="en-GB" sz="2800" dirty="0" smtClean="0"/>
            </a:br>
            <a:r>
              <a:rPr lang="en-GB" sz="2800" dirty="0" smtClean="0"/>
              <a:t>   Name: Name</a:t>
            </a:r>
            <a:br>
              <a:rPr lang="en-GB" sz="2800" dirty="0" smtClean="0"/>
            </a:br>
            <a:r>
              <a:rPr lang="en-GB" sz="2800" dirty="0" smtClean="0"/>
              <a:t>   </a:t>
            </a:r>
            <a:r>
              <a:rPr lang="en-GB" sz="2800" dirty="0" err="1" smtClean="0"/>
              <a:t>ContactInfo</a:t>
            </a:r>
            <a:r>
              <a:rPr lang="en-GB" sz="2800" dirty="0" smtClean="0"/>
              <a:t> : </a:t>
            </a:r>
            <a:r>
              <a:rPr lang="en-GB" sz="2800" dirty="0" err="1" smtClean="0"/>
              <a:t>ContactInfo</a:t>
            </a:r>
            <a:r>
              <a:rPr lang="en-GB" sz="2800" dirty="0" smtClean="0"/>
              <a:t>  }</a:t>
            </a:r>
            <a:endParaRPr lang="en-GB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9552" y="1196752"/>
            <a:ext cx="8496944" cy="648072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en-GB" sz="3200" i="1" dirty="0" smtClean="0"/>
              <a:t>A contact must have an email or a postal address”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21540000">
            <a:off x="5967763" y="2160430"/>
            <a:ext cx="3168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requirements are now encoded in the type!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60000" flipH="1">
            <a:off x="5156109" y="4109249"/>
            <a:ext cx="3695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Only </a:t>
            </a: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three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possibilities. You cannot make a mistake.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683568" y="2492896"/>
            <a:ext cx="288032" cy="1301261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superbwallpapers.com/wallpapers/funny/cat-riding-a-fire-breathing-unicorn-16414-1280x800.jpg"/>
          <p:cNvPicPr>
            <a:picLocks noChangeAspect="1" noChangeArrowheads="1"/>
          </p:cNvPicPr>
          <p:nvPr/>
        </p:nvPicPr>
        <p:blipFill>
          <a:blip r:embed="rId3" cstate="print"/>
          <a:srcRect l="4568" r="11385"/>
          <a:stretch>
            <a:fillRect/>
          </a:stretch>
        </p:blipFill>
        <p:spPr bwMode="auto">
          <a:xfrm>
            <a:off x="1043608" y="908720"/>
            <a:ext cx="6545327" cy="486730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786" y="114259"/>
            <a:ext cx="8424670" cy="762000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 err="1" smtClean="0">
                <a:solidFill>
                  <a:srgbClr val="C00000"/>
                </a:solidFill>
                <a:latin typeface="Conformity" pitchFamily="2" charset="0"/>
              </a:rPr>
              <a:t>Composable</a:t>
            </a: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types are almost as awesome as this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Collaboration is two-way. </a:t>
            </a:r>
            <a:br>
              <a:rPr lang="en-GB" dirty="0" smtClean="0"/>
            </a:br>
            <a:r>
              <a:rPr lang="en-GB" dirty="0" smtClean="0"/>
              <a:t>It's OK to push back</a:t>
            </a:r>
            <a:endParaRPr lang="en-GB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What's the problem?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Misunderstanding the </a:t>
            </a:r>
            <a:r>
              <a:rPr lang="en-GB" dirty="0" smtClean="0"/>
              <a:t>requirements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Acting on the </a:t>
            </a:r>
            <a:r>
              <a:rPr lang="en-GB" dirty="0" smtClean="0"/>
              <a:t>requirements </a:t>
            </a:r>
            <a:r>
              <a:rPr lang="en-GB" dirty="0" smtClean="0"/>
              <a:t>without getting feedback </a:t>
            </a:r>
            <a:r>
              <a:rPr lang="en-GB" dirty="0" smtClean="0"/>
              <a:t>first</a:t>
            </a: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 rot="21367798" flipH="1">
            <a:off x="3518731" y="4450274"/>
            <a:ext cx="4689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Pro Tip: we don't want real life to be funny like this.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367798" flipH="1">
            <a:off x="2798651" y="3370154"/>
            <a:ext cx="4689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Most romantic comedies are based on the same premise.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9552" y="1196752"/>
            <a:ext cx="8496944" cy="648072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en-GB" sz="2800" i="1" dirty="0" smtClean="0"/>
              <a:t>A contact must have an email or a postal address”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21540000">
            <a:off x="3352024" y="1747292"/>
            <a:ext cx="533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Is this really what the business wants?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552" y="3501008"/>
            <a:ext cx="8496944" cy="64807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“</a:t>
            </a:r>
            <a:r>
              <a:rPr lang="en-GB" sz="2800" i="1" dirty="0" smtClean="0"/>
              <a:t>A contact must have at least one way of being contacted”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 rot="21540000">
            <a:off x="3280015" y="4123557"/>
            <a:ext cx="533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Better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>
            <a:off x="3352024" y="2251349"/>
            <a:ext cx="533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This implementation is too rigid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539552" y="1196752"/>
            <a:ext cx="8496944" cy="64807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“</a:t>
            </a:r>
            <a:r>
              <a:rPr lang="en-GB" sz="2800" i="1" dirty="0" smtClean="0"/>
              <a:t>A contact must have at least one way of being contacted”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789040"/>
            <a:ext cx="82089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type Contact = { </a:t>
            </a:r>
            <a:br>
              <a:rPr lang="en-GB" sz="2800" dirty="0" smtClean="0"/>
            </a:br>
            <a:r>
              <a:rPr lang="en-GB" sz="2800" dirty="0" smtClean="0"/>
              <a:t>   Name: Name</a:t>
            </a:r>
            <a:br>
              <a:rPr lang="en-GB" sz="2800" dirty="0" smtClean="0"/>
            </a:br>
            <a:r>
              <a:rPr lang="en-GB" sz="2800" dirty="0" smtClean="0"/>
              <a:t>   </a:t>
            </a:r>
            <a:r>
              <a:rPr lang="en-GB" sz="2800" dirty="0" err="1" smtClean="0"/>
              <a:t>PrimaryContactInfo</a:t>
            </a:r>
            <a:r>
              <a:rPr lang="en-GB" sz="2800" dirty="0" smtClean="0"/>
              <a:t>: </a:t>
            </a:r>
            <a:r>
              <a:rPr lang="en-GB" sz="2800" dirty="0" err="1" smtClean="0">
                <a:solidFill>
                  <a:srgbClr val="C00000"/>
                </a:solidFill>
              </a:rPr>
              <a:t>ContactInfo</a:t>
            </a:r>
            <a:r>
              <a:rPr lang="en-GB" sz="2800" dirty="0" smtClean="0">
                <a:solidFill>
                  <a:srgbClr val="C00000"/>
                </a:solidFill>
              </a:rPr>
              <a:t/>
            </a:r>
            <a:br>
              <a:rPr lang="en-GB" sz="2800" dirty="0" smtClean="0">
                <a:solidFill>
                  <a:srgbClr val="C00000"/>
                </a:solidFill>
              </a:rPr>
            </a:br>
            <a:r>
              <a:rPr lang="en-GB" sz="2800" dirty="0" smtClean="0">
                <a:solidFill>
                  <a:srgbClr val="C00000"/>
                </a:solidFill>
              </a:rPr>
              <a:t>  </a:t>
            </a:r>
            <a:r>
              <a:rPr lang="en-GB" sz="2800" dirty="0" smtClean="0"/>
              <a:t> </a:t>
            </a:r>
            <a:r>
              <a:rPr lang="en-GB" sz="2800" dirty="0" err="1" smtClean="0"/>
              <a:t>SecondaryContactInfo</a:t>
            </a:r>
            <a:r>
              <a:rPr lang="en-GB" sz="2800" dirty="0" smtClean="0"/>
              <a:t>: </a:t>
            </a:r>
            <a:r>
              <a:rPr lang="en-GB" sz="2800" dirty="0" err="1" smtClean="0">
                <a:solidFill>
                  <a:srgbClr val="C00000"/>
                </a:solidFill>
              </a:rPr>
              <a:t>ContactInfo</a:t>
            </a:r>
            <a:r>
              <a:rPr lang="en-GB" sz="2800" dirty="0" smtClean="0">
                <a:solidFill>
                  <a:srgbClr val="C00000"/>
                </a:solidFill>
              </a:rPr>
              <a:t> option</a:t>
            </a:r>
            <a:r>
              <a:rPr lang="en-GB" sz="2800" dirty="0" smtClean="0"/>
              <a:t> }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 rot="21540000">
            <a:off x="5439347" y="2376495"/>
            <a:ext cx="31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Way of being contacted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35896" y="2276872"/>
            <a:ext cx="2232248" cy="21602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580112" y="4221088"/>
            <a:ext cx="864096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1540000">
            <a:off x="5969946" y="3748651"/>
            <a:ext cx="270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One way of being contacted is required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1916832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type </a:t>
            </a:r>
            <a:r>
              <a:rPr lang="en-GB" sz="2800" dirty="0" err="1" smtClean="0"/>
              <a:t>ContactInfo</a:t>
            </a:r>
            <a:r>
              <a:rPr lang="en-GB" sz="2800" dirty="0" smtClean="0"/>
              <a:t> = </a:t>
            </a:r>
          </a:p>
          <a:p>
            <a:r>
              <a:rPr lang="en-GB" sz="2800" dirty="0" smtClean="0"/>
              <a:t>    | Email of </a:t>
            </a:r>
            <a:r>
              <a:rPr lang="en-GB" sz="2800" dirty="0" err="1" smtClean="0"/>
              <a:t>EmailContactInfo</a:t>
            </a:r>
            <a:endParaRPr lang="en-GB" sz="2800" dirty="0" smtClean="0"/>
          </a:p>
          <a:p>
            <a:r>
              <a:rPr lang="en-GB" sz="2800" dirty="0" smtClean="0"/>
              <a:t>    | </a:t>
            </a:r>
            <a:r>
              <a:rPr lang="en-GB" sz="2800" dirty="0" err="1" smtClean="0"/>
              <a:t>Addr</a:t>
            </a:r>
            <a:r>
              <a:rPr lang="en-GB" sz="2800" dirty="0" smtClean="0"/>
              <a:t> of </a:t>
            </a:r>
            <a:r>
              <a:rPr lang="en-GB" sz="2800" dirty="0" err="1" smtClean="0"/>
              <a:t>PostalContactInfo</a:t>
            </a:r>
            <a:endParaRPr lang="en-GB" sz="2800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build="p"/>
      <p:bldP spid="8" grpId="0"/>
      <p:bldP spid="17" grpId="0"/>
      <p:bldP spid="20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540000">
            <a:off x="835526" y="530984"/>
            <a:ext cx="5034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This design is better because it can evolve more easily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1916832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type </a:t>
            </a:r>
            <a:r>
              <a:rPr lang="en-GB" sz="2800" dirty="0" err="1" smtClean="0"/>
              <a:t>ContactInfo</a:t>
            </a:r>
            <a:r>
              <a:rPr lang="en-GB" sz="2800" dirty="0" smtClean="0"/>
              <a:t> = </a:t>
            </a:r>
          </a:p>
          <a:p>
            <a:r>
              <a:rPr lang="en-GB" sz="2800" dirty="0" smtClean="0"/>
              <a:t>    | Email of </a:t>
            </a:r>
            <a:r>
              <a:rPr lang="en-GB" sz="2800" dirty="0" err="1" smtClean="0"/>
              <a:t>EmailContactInfo</a:t>
            </a:r>
            <a:endParaRPr lang="en-GB" sz="2800" dirty="0" smtClean="0"/>
          </a:p>
          <a:p>
            <a:r>
              <a:rPr lang="en-GB" sz="2800" dirty="0" smtClean="0"/>
              <a:t>    | </a:t>
            </a:r>
            <a:r>
              <a:rPr lang="en-GB" sz="2800" dirty="0" err="1" smtClean="0"/>
              <a:t>Addr</a:t>
            </a:r>
            <a:r>
              <a:rPr lang="en-GB" sz="2800" dirty="0" smtClean="0"/>
              <a:t> of </a:t>
            </a:r>
            <a:r>
              <a:rPr lang="en-GB" sz="2800" dirty="0" err="1" smtClean="0"/>
              <a:t>PostalContactInfo</a:t>
            </a:r>
            <a:endParaRPr lang="en-GB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1560" y="3194973"/>
            <a:ext cx="82089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    | </a:t>
            </a:r>
            <a:r>
              <a:rPr lang="en-GB" sz="2800" dirty="0" err="1" smtClean="0"/>
              <a:t>Facebook</a:t>
            </a:r>
            <a:r>
              <a:rPr lang="en-GB" sz="2800" dirty="0" smtClean="0"/>
              <a:t> of </a:t>
            </a:r>
            <a:r>
              <a:rPr lang="en-GB" sz="2800" dirty="0" err="1" smtClean="0"/>
              <a:t>FacebookInfo</a:t>
            </a:r>
            <a:endParaRPr lang="en-GB" sz="2800" dirty="0" smtClean="0"/>
          </a:p>
          <a:p>
            <a:r>
              <a:rPr lang="en-GB" sz="2800" dirty="0" smtClean="0"/>
              <a:t>    | SMS of </a:t>
            </a:r>
            <a:r>
              <a:rPr lang="en-GB" sz="2800" dirty="0" err="1" smtClean="0"/>
              <a:t>PhoneNumber</a:t>
            </a:r>
            <a:endParaRPr lang="en-GB" sz="2800" dirty="0" smtClean="0"/>
          </a:p>
          <a:p>
            <a:r>
              <a:rPr lang="en-GB" sz="2800" dirty="0" smtClean="0"/>
              <a:t>    | Twitter of </a:t>
            </a:r>
            <a:r>
              <a:rPr lang="en-GB" sz="2800" dirty="0" err="1" smtClean="0"/>
              <a:t>TwitterId</a:t>
            </a:r>
            <a:endParaRPr lang="en-GB" sz="2800" dirty="0" smtClean="0"/>
          </a:p>
          <a:p>
            <a:r>
              <a:rPr lang="en-GB" sz="2800" dirty="0" smtClean="0"/>
              <a:t>    | Skype of </a:t>
            </a:r>
            <a:r>
              <a:rPr lang="en-GB" sz="2800" dirty="0" err="1" smtClean="0"/>
              <a:t>SkypeId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3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Demo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latin typeface="Consolas" pitchFamily="49" charset="0"/>
              </a:rPr>
              <a:t>04-DesignExamples.fsx</a:t>
            </a:r>
            <a:endParaRPr lang="en-GB" sz="53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Part </a:t>
            </a:r>
            <a:r>
              <a:rPr lang="en-GB" dirty="0" smtClean="0"/>
              <a:t>VI: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States and Transitions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Modelling a common scenario</a:t>
            </a:r>
            <a:endParaRPr lang="en-GB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96" name="Rectangle 12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2000"/>
          </a:p>
        </p:txBody>
      </p:sp>
      <p:sp>
        <p:nvSpPr>
          <p:cNvPr id="297994" name="Oval 10"/>
          <p:cNvSpPr>
            <a:spLocks noChangeArrowheads="1"/>
          </p:cNvSpPr>
          <p:nvPr/>
        </p:nvSpPr>
        <p:spPr bwMode="auto">
          <a:xfrm>
            <a:off x="683568" y="2709359"/>
            <a:ext cx="2100738" cy="9356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State A</a:t>
            </a:r>
          </a:p>
        </p:txBody>
      </p:sp>
      <p:sp>
        <p:nvSpPr>
          <p:cNvPr id="297993" name="Oval 9"/>
          <p:cNvSpPr>
            <a:spLocks noChangeArrowheads="1"/>
          </p:cNvSpPr>
          <p:nvPr/>
        </p:nvSpPr>
        <p:spPr bwMode="auto">
          <a:xfrm>
            <a:off x="3383867" y="2709359"/>
            <a:ext cx="2211734" cy="9356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State B</a:t>
            </a:r>
          </a:p>
        </p:txBody>
      </p:sp>
      <p:sp>
        <p:nvSpPr>
          <p:cNvPr id="297992" name="Oval 8"/>
          <p:cNvSpPr>
            <a:spLocks noChangeArrowheads="1"/>
          </p:cNvSpPr>
          <p:nvPr/>
        </p:nvSpPr>
        <p:spPr bwMode="auto">
          <a:xfrm>
            <a:off x="6977209" y="2709359"/>
            <a:ext cx="1719530" cy="9356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State C</a:t>
            </a:r>
          </a:p>
        </p:txBody>
      </p:sp>
      <p:sp>
        <p:nvSpPr>
          <p:cNvPr id="297990" name="Text Box 6"/>
          <p:cNvSpPr txBox="1">
            <a:spLocks noChangeArrowheads="1"/>
          </p:cNvSpPr>
          <p:nvPr/>
        </p:nvSpPr>
        <p:spPr bwMode="auto">
          <a:xfrm>
            <a:off x="1691681" y="1894712"/>
            <a:ext cx="28083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Transition from A to 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cxnSp>
        <p:nvCxnSpPr>
          <p:cNvPr id="24" name="Curved Connector 23"/>
          <p:cNvCxnSpPr>
            <a:stCxn id="297994" idx="0"/>
            <a:endCxn id="297993" idx="0"/>
          </p:cNvCxnSpPr>
          <p:nvPr/>
        </p:nvCxnSpPr>
        <p:spPr>
          <a:xfrm rot="5400000" flipH="1" flipV="1">
            <a:off x="3111835" y="1331461"/>
            <a:ext cx="12700" cy="2755797"/>
          </a:xfrm>
          <a:prstGeom prst="curvedConnector3">
            <a:avLst>
              <a:gd name="adj1" fmla="val 3830773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26" name="Curved Connector 25"/>
          <p:cNvCxnSpPr>
            <a:stCxn id="297993" idx="4"/>
            <a:endCxn id="297994" idx="4"/>
          </p:cNvCxnSpPr>
          <p:nvPr/>
        </p:nvCxnSpPr>
        <p:spPr>
          <a:xfrm rot="5400000">
            <a:off x="3111836" y="2267126"/>
            <a:ext cx="12700" cy="2755797"/>
          </a:xfrm>
          <a:prstGeom prst="curvedConnector3">
            <a:avLst>
              <a:gd name="adj1" fmla="val 3646166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38" name="Curved Connector 37"/>
          <p:cNvCxnSpPr>
            <a:stCxn id="297993" idx="6"/>
            <a:endCxn id="297992" idx="2"/>
          </p:cNvCxnSpPr>
          <p:nvPr/>
        </p:nvCxnSpPr>
        <p:spPr>
          <a:xfrm>
            <a:off x="5595601" y="3177192"/>
            <a:ext cx="1381608" cy="127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sp>
        <p:nvSpPr>
          <p:cNvPr id="44" name="TextBox 43"/>
          <p:cNvSpPr txBox="1"/>
          <p:nvPr/>
        </p:nvSpPr>
        <p:spPr>
          <a:xfrm>
            <a:off x="1187624" y="980728"/>
            <a:ext cx="532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691681" y="4149080"/>
            <a:ext cx="28083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Transition from B to 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788024" y="3212976"/>
            <a:ext cx="280831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Transition 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from B to 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02085" name="Oval 5"/>
          <p:cNvSpPr>
            <a:spLocks noChangeArrowheads="1"/>
          </p:cNvSpPr>
          <p:nvPr/>
        </p:nvSpPr>
        <p:spPr bwMode="auto">
          <a:xfrm>
            <a:off x="837168" y="2708920"/>
            <a:ext cx="2607813" cy="101479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Unverified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EmailAddress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02084" name="Oval 4"/>
          <p:cNvSpPr>
            <a:spLocks noChangeArrowheads="1"/>
          </p:cNvSpPr>
          <p:nvPr/>
        </p:nvSpPr>
        <p:spPr bwMode="auto">
          <a:xfrm>
            <a:off x="6087804" y="2708920"/>
            <a:ext cx="2300619" cy="101479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Verified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EmailAddress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02083" name="AutoShape 3"/>
          <p:cNvSpPr>
            <a:spLocks noChangeShapeType="1"/>
          </p:cNvSpPr>
          <p:nvPr/>
        </p:nvSpPr>
        <p:spPr bwMode="auto">
          <a:xfrm>
            <a:off x="3444981" y="3216880"/>
            <a:ext cx="2642824" cy="1129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>
              <a:latin typeface="+mj-lt"/>
            </a:endParaRPr>
          </a:p>
        </p:txBody>
      </p:sp>
      <p:sp>
        <p:nvSpPr>
          <p:cNvPr id="302082" name="Text Box 2"/>
          <p:cNvSpPr txBox="1">
            <a:spLocks noChangeArrowheads="1"/>
          </p:cNvSpPr>
          <p:nvPr/>
        </p:nvSpPr>
        <p:spPr bwMode="auto">
          <a:xfrm>
            <a:off x="3748792" y="2913233"/>
            <a:ext cx="1645553" cy="47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Verified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624" y="98072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 for </a:t>
            </a:r>
            <a:r>
              <a:rPr lang="en-GB" sz="3200" dirty="0" smtClean="0">
                <a:solidFill>
                  <a:srgbClr val="C00000"/>
                </a:solidFill>
              </a:rPr>
              <a:t>email address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4869160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Rule: "You can only send a verification message to an unverified email"</a:t>
            </a:r>
          </a:p>
          <a:p>
            <a:r>
              <a:rPr lang="en-GB" sz="2000" dirty="0" smtClean="0"/>
              <a:t>Rule: "You can only send a password reset message to a verified email "</a:t>
            </a:r>
          </a:p>
          <a:p>
            <a:endParaRPr lang="en-GB" sz="20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83568" y="4437112"/>
            <a:ext cx="4032448" cy="47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Each state can have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different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behavior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5" grpId="0" animBg="1"/>
      <p:bldP spid="302084" grpId="0" animBg="1"/>
      <p:bldP spid="302083" grpId="0" animBg="1"/>
      <p:bldP spid="302082" grpId="0"/>
      <p:bldP spid="9" grpId="0" build="p"/>
      <p:bldP spid="11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96" name="Rectangle 12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2000"/>
          </a:p>
        </p:txBody>
      </p:sp>
      <p:grpSp>
        <p:nvGrpSpPr>
          <p:cNvPr id="2" name="Group 14"/>
          <p:cNvGrpSpPr/>
          <p:nvPr/>
        </p:nvGrpSpPr>
        <p:grpSpPr>
          <a:xfrm>
            <a:off x="726631" y="1750784"/>
            <a:ext cx="7985641" cy="3118288"/>
            <a:chOff x="726631" y="2110736"/>
            <a:chExt cx="7985641" cy="3118288"/>
          </a:xfrm>
        </p:grpSpPr>
        <p:sp>
          <p:nvSpPr>
            <p:cNvPr id="297994" name="Oval 10"/>
            <p:cNvSpPr>
              <a:spLocks noChangeArrowheads="1"/>
            </p:cNvSpPr>
            <p:nvPr/>
          </p:nvSpPr>
          <p:spPr bwMode="auto">
            <a:xfrm>
              <a:off x="726631" y="2709359"/>
              <a:ext cx="1872208" cy="864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Undelivered</a:t>
              </a:r>
            </a:p>
          </p:txBody>
        </p:sp>
        <p:sp>
          <p:nvSpPr>
            <p:cNvPr id="297993" name="Oval 9"/>
            <p:cNvSpPr>
              <a:spLocks noChangeArrowheads="1"/>
            </p:cNvSpPr>
            <p:nvPr/>
          </p:nvSpPr>
          <p:spPr bwMode="auto">
            <a:xfrm>
              <a:off x="3426930" y="2709359"/>
              <a:ext cx="1872000" cy="864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Out for delivery</a:t>
              </a:r>
            </a:p>
          </p:txBody>
        </p:sp>
        <p:sp>
          <p:nvSpPr>
            <p:cNvPr id="297992" name="Oval 8"/>
            <p:cNvSpPr>
              <a:spLocks noChangeArrowheads="1"/>
            </p:cNvSpPr>
            <p:nvPr/>
          </p:nvSpPr>
          <p:spPr bwMode="auto">
            <a:xfrm>
              <a:off x="7020272" y="2709359"/>
              <a:ext cx="1692000" cy="864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Delivered</a:t>
              </a:r>
            </a:p>
          </p:txBody>
        </p:sp>
        <p:sp>
          <p:nvSpPr>
            <p:cNvPr id="297990" name="Text Box 6"/>
            <p:cNvSpPr txBox="1">
              <a:spLocks noChangeArrowheads="1"/>
            </p:cNvSpPr>
            <p:nvPr/>
          </p:nvSpPr>
          <p:spPr bwMode="auto">
            <a:xfrm>
              <a:off x="1691680" y="2110736"/>
              <a:ext cx="3076061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Send out for delivery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97988" name="Text Box 4"/>
            <p:cNvSpPr txBox="1">
              <a:spLocks noChangeArrowheads="1"/>
            </p:cNvSpPr>
            <p:nvPr/>
          </p:nvSpPr>
          <p:spPr bwMode="auto">
            <a:xfrm>
              <a:off x="4067944" y="3716944"/>
              <a:ext cx="1512168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Address </a:t>
              </a:r>
              <a:b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</a:b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not found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97986" name="Text Box 2"/>
            <p:cNvSpPr txBox="1">
              <a:spLocks noChangeArrowheads="1"/>
            </p:cNvSpPr>
            <p:nvPr/>
          </p:nvSpPr>
          <p:spPr bwMode="auto">
            <a:xfrm>
              <a:off x="5528387" y="3212976"/>
              <a:ext cx="1362887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Signed for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24" name="Curved Connector 23"/>
            <p:cNvCxnSpPr>
              <a:stCxn id="297994" idx="0"/>
              <a:endCxn id="297993" idx="0"/>
            </p:cNvCxnSpPr>
            <p:nvPr/>
          </p:nvCxnSpPr>
          <p:spPr>
            <a:xfrm rot="5400000" flipH="1" flipV="1">
              <a:off x="3012832" y="1359262"/>
              <a:ext cx="12700" cy="2700195"/>
            </a:xfrm>
            <a:prstGeom prst="curvedConnector3">
              <a:avLst>
                <a:gd name="adj1" fmla="val 1800000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26" name="Curved Connector 25"/>
            <p:cNvCxnSpPr>
              <a:stCxn id="297993" idx="4"/>
              <a:endCxn id="22" idx="0"/>
            </p:cNvCxnSpPr>
            <p:nvPr/>
          </p:nvCxnSpPr>
          <p:spPr>
            <a:xfrm rot="5400000">
              <a:off x="3783553" y="3857646"/>
              <a:ext cx="863665" cy="29509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8" name="Curved Connector 37"/>
            <p:cNvCxnSpPr>
              <a:stCxn id="297993" idx="6"/>
              <a:endCxn id="297992" idx="2"/>
            </p:cNvCxnSpPr>
            <p:nvPr/>
          </p:nvCxnSpPr>
          <p:spPr>
            <a:xfrm>
              <a:off x="5298930" y="3141359"/>
              <a:ext cx="1721342" cy="127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3131840" y="4437024"/>
              <a:ext cx="1872000" cy="792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Failed Delivery</a:t>
              </a:r>
            </a:p>
          </p:txBody>
        </p:sp>
        <p:cxnSp>
          <p:nvCxnSpPr>
            <p:cNvPr id="39" name="Curved Connector 38"/>
            <p:cNvCxnSpPr>
              <a:stCxn id="22" idx="2"/>
              <a:endCxn id="297993" idx="2"/>
            </p:cNvCxnSpPr>
            <p:nvPr/>
          </p:nvCxnSpPr>
          <p:spPr>
            <a:xfrm rot="10800000" flipH="1">
              <a:off x="3131840" y="3141360"/>
              <a:ext cx="295090" cy="1691665"/>
            </a:xfrm>
            <a:prstGeom prst="curvedConnector3">
              <a:avLst>
                <a:gd name="adj1" fmla="val -142025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1187624" y="4293008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rgbClr val="C00000"/>
                  </a:solidFill>
                  <a:latin typeface="+mj-lt"/>
                  <a:cs typeface="Times New Roman" pitchFamily="18" charset="0"/>
                </a:rPr>
                <a:t>Redeliver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187624" y="980728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 for </a:t>
            </a:r>
            <a:r>
              <a:rPr lang="en-GB" sz="3200" dirty="0" smtClean="0">
                <a:solidFill>
                  <a:srgbClr val="C00000"/>
                </a:solidFill>
              </a:rPr>
              <a:t>deliveries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5013176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Rule: "You can't put a package on a truck if it is already out for delivery"</a:t>
            </a:r>
          </a:p>
          <a:p>
            <a:r>
              <a:rPr lang="en-GB" sz="2000" dirty="0" smtClean="0"/>
              <a:t>Rule: "You can't sign for a package that is already delivered"</a:t>
            </a:r>
          </a:p>
          <a:p>
            <a:endParaRPr lang="en-GB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96" name="Rectangle 12"/>
          <p:cNvSpPr>
            <a:spLocks noChangeArrowheads="1"/>
          </p:cNvSpPr>
          <p:nvPr/>
        </p:nvSpPr>
        <p:spPr bwMode="auto">
          <a:xfrm>
            <a:off x="0" y="-20005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2000"/>
          </a:p>
        </p:txBody>
      </p:sp>
      <p:grpSp>
        <p:nvGrpSpPr>
          <p:cNvPr id="2" name="Group 14"/>
          <p:cNvGrpSpPr/>
          <p:nvPr/>
        </p:nvGrpSpPr>
        <p:grpSpPr>
          <a:xfrm>
            <a:off x="539552" y="1916832"/>
            <a:ext cx="8157187" cy="2375825"/>
            <a:chOff x="539552" y="1916832"/>
            <a:chExt cx="8157187" cy="2375825"/>
          </a:xfrm>
        </p:grpSpPr>
        <p:sp>
          <p:nvSpPr>
            <p:cNvPr id="297994" name="Oval 10"/>
            <p:cNvSpPr>
              <a:spLocks noChangeArrowheads="1"/>
            </p:cNvSpPr>
            <p:nvPr/>
          </p:nvSpPr>
          <p:spPr bwMode="auto">
            <a:xfrm>
              <a:off x="1835696" y="1916832"/>
              <a:ext cx="2100738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latin typeface="+mj-lt"/>
                  <a:ea typeface="Calibri" pitchFamily="34" charset="0"/>
                  <a:cs typeface="Times New Roman" pitchFamily="18" charset="0"/>
                </a:rPr>
                <a:t>White to play</a:t>
              </a:r>
            </a:p>
          </p:txBody>
        </p:sp>
        <p:sp>
          <p:nvSpPr>
            <p:cNvPr id="297993" name="Oval 9"/>
            <p:cNvSpPr>
              <a:spLocks noChangeArrowheads="1"/>
            </p:cNvSpPr>
            <p:nvPr/>
          </p:nvSpPr>
          <p:spPr bwMode="auto">
            <a:xfrm>
              <a:off x="1835696" y="3356992"/>
              <a:ext cx="2211734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atin typeface="+mj-lt"/>
                  <a:ea typeface="Calibri" pitchFamily="34" charset="0"/>
                  <a:cs typeface="Times New Roman" pitchFamily="18" charset="0"/>
                </a:rPr>
                <a:t>Black to </a:t>
              </a:r>
              <a:br>
                <a:rPr lang="en-US" sz="2000" dirty="0" smtClean="0">
                  <a:latin typeface="+mj-lt"/>
                  <a:ea typeface="Calibri" pitchFamily="34" charset="0"/>
                  <a:cs typeface="Times New Roman" pitchFamily="18" charset="0"/>
                </a:rPr>
              </a:br>
              <a:r>
                <a:rPr lang="en-US" sz="2000" dirty="0" smtClean="0">
                  <a:latin typeface="+mj-lt"/>
                  <a:ea typeface="Calibri" pitchFamily="34" charset="0"/>
                  <a:cs typeface="Times New Roman" pitchFamily="18" charset="0"/>
                </a:rPr>
                <a:t>play</a:t>
              </a:r>
            </a:p>
          </p:txBody>
        </p:sp>
        <p:sp>
          <p:nvSpPr>
            <p:cNvPr id="297992" name="Oval 8"/>
            <p:cNvSpPr>
              <a:spLocks noChangeArrowheads="1"/>
            </p:cNvSpPr>
            <p:nvPr/>
          </p:nvSpPr>
          <p:spPr bwMode="auto">
            <a:xfrm>
              <a:off x="6977209" y="2709359"/>
              <a:ext cx="1719530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latin typeface="+mj-lt"/>
                  <a:ea typeface="Calibri" pitchFamily="34" charset="0"/>
                  <a:cs typeface="Times New Roman" pitchFamily="18" charset="0"/>
                </a:rPr>
                <a:t>Game Over</a:t>
              </a:r>
            </a:p>
          </p:txBody>
        </p:sp>
        <p:sp>
          <p:nvSpPr>
            <p:cNvPr id="297990" name="Text Box 6"/>
            <p:cNvSpPr txBox="1">
              <a:spLocks noChangeArrowheads="1"/>
            </p:cNvSpPr>
            <p:nvPr/>
          </p:nvSpPr>
          <p:spPr bwMode="auto">
            <a:xfrm>
              <a:off x="5652120" y="1988840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White plays and wins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97988" name="Text Box 4"/>
            <p:cNvSpPr txBox="1">
              <a:spLocks noChangeArrowheads="1"/>
            </p:cNvSpPr>
            <p:nvPr/>
          </p:nvSpPr>
          <p:spPr bwMode="auto">
            <a:xfrm>
              <a:off x="539552" y="2780928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Black plays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24" name="Curved Connector 23"/>
            <p:cNvCxnSpPr>
              <a:stCxn id="297994" idx="6"/>
              <a:endCxn id="297993" idx="0"/>
            </p:cNvCxnSpPr>
            <p:nvPr/>
          </p:nvCxnSpPr>
          <p:spPr>
            <a:xfrm flipH="1">
              <a:off x="2941563" y="2384665"/>
              <a:ext cx="994871" cy="972327"/>
            </a:xfrm>
            <a:prstGeom prst="curvedConnector4">
              <a:avLst>
                <a:gd name="adj1" fmla="val -22978"/>
                <a:gd name="adj2" fmla="val 74057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26" name="Curved Connector 25"/>
            <p:cNvCxnSpPr>
              <a:stCxn id="297993" idx="2"/>
              <a:endCxn id="297994" idx="4"/>
            </p:cNvCxnSpPr>
            <p:nvPr/>
          </p:nvCxnSpPr>
          <p:spPr>
            <a:xfrm rot="10800000" flipH="1">
              <a:off x="1835695" y="2852497"/>
              <a:ext cx="1050369" cy="972328"/>
            </a:xfrm>
            <a:prstGeom prst="curvedConnector4">
              <a:avLst>
                <a:gd name="adj1" fmla="val -21764"/>
                <a:gd name="adj2" fmla="val 74057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8" name="Curved Connector 37"/>
            <p:cNvCxnSpPr>
              <a:stCxn id="297993" idx="4"/>
              <a:endCxn id="297992" idx="4"/>
            </p:cNvCxnSpPr>
            <p:nvPr/>
          </p:nvCxnSpPr>
          <p:spPr>
            <a:xfrm rot="5400000" flipH="1" flipV="1">
              <a:off x="5065451" y="1521135"/>
              <a:ext cx="647633" cy="4895411"/>
            </a:xfrm>
            <a:prstGeom prst="curvedConnector3">
              <a:avLst>
                <a:gd name="adj1" fmla="val -35298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3635896" y="3068960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White plays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36" name="Curved Connector 23"/>
            <p:cNvCxnSpPr>
              <a:stCxn id="297994" idx="0"/>
              <a:endCxn id="297992" idx="0"/>
            </p:cNvCxnSpPr>
            <p:nvPr/>
          </p:nvCxnSpPr>
          <p:spPr>
            <a:xfrm rot="16200000" flipH="1">
              <a:off x="4965255" y="-162359"/>
              <a:ext cx="792527" cy="4950909"/>
            </a:xfrm>
            <a:prstGeom prst="curvedConnector3">
              <a:avLst>
                <a:gd name="adj1" fmla="val -28844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42" name="Text Box 6"/>
            <p:cNvSpPr txBox="1">
              <a:spLocks noChangeArrowheads="1"/>
            </p:cNvSpPr>
            <p:nvPr/>
          </p:nvSpPr>
          <p:spPr bwMode="auto">
            <a:xfrm>
              <a:off x="5652120" y="3645024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Black plays and wins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187624" y="980728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 for </a:t>
            </a:r>
            <a:r>
              <a:rPr lang="en-GB" sz="3200" dirty="0" smtClean="0">
                <a:solidFill>
                  <a:srgbClr val="C00000"/>
                </a:solidFill>
              </a:rPr>
              <a:t>chess game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4869160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Rule: “White and Black take turns playing. </a:t>
            </a:r>
            <a:br>
              <a:rPr lang="en-GB" sz="2000" dirty="0" smtClean="0"/>
            </a:br>
            <a:r>
              <a:rPr lang="en-GB" sz="2000" dirty="0" smtClean="0"/>
              <a:t>   White can’t play if it is Black’s turn and vice versa"</a:t>
            </a:r>
          </a:p>
          <a:p>
            <a:r>
              <a:rPr lang="en-GB" sz="2000" dirty="0" smtClean="0"/>
              <a:t>Rule: “No one can play when the game is over"</a:t>
            </a:r>
          </a:p>
          <a:p>
            <a:endParaRPr lang="en-GB" sz="2000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647565" y="2636912"/>
            <a:ext cx="2100738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Empty Cart</a:t>
            </a:r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3347864" y="2636912"/>
            <a:ext cx="2211734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Active Cart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6941206" y="2636912"/>
            <a:ext cx="1719530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Paid Cart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51720" y="1844824"/>
            <a:ext cx="1325585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Add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91680" y="3982944"/>
            <a:ext cx="20334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Remove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92384" y="3140529"/>
            <a:ext cx="1362887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Pay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cxnSp>
        <p:nvCxnSpPr>
          <p:cNvPr id="10" name="Curved Connector 9"/>
          <p:cNvCxnSpPr>
            <a:stCxn id="4" idx="0"/>
            <a:endCxn id="5" idx="1"/>
          </p:cNvCxnSpPr>
          <p:nvPr/>
        </p:nvCxnSpPr>
        <p:spPr>
          <a:xfrm rot="16200000" flipH="1">
            <a:off x="2616336" y="1718509"/>
            <a:ext cx="137025" cy="1973831"/>
          </a:xfrm>
          <a:prstGeom prst="curvedConnector3">
            <a:avLst>
              <a:gd name="adj1" fmla="val -329384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1" name="Curved Connector 10"/>
          <p:cNvCxnSpPr>
            <a:stCxn id="5" idx="3"/>
            <a:endCxn id="4" idx="4"/>
          </p:cNvCxnSpPr>
          <p:nvPr/>
        </p:nvCxnSpPr>
        <p:spPr>
          <a:xfrm rot="5400000">
            <a:off x="2616338" y="2517149"/>
            <a:ext cx="137025" cy="1973831"/>
          </a:xfrm>
          <a:prstGeom prst="curvedConnector3">
            <a:avLst>
              <a:gd name="adj1" fmla="val 378052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2" name="Curved Connector 11"/>
          <p:cNvCxnSpPr>
            <a:stCxn id="5" idx="6"/>
            <a:endCxn id="6" idx="2"/>
          </p:cNvCxnSpPr>
          <p:nvPr/>
        </p:nvCxnSpPr>
        <p:spPr>
          <a:xfrm>
            <a:off x="5559598" y="3104745"/>
            <a:ext cx="1381608" cy="127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3" name="Curved Connector 12"/>
          <p:cNvCxnSpPr>
            <a:stCxn id="5" idx="7"/>
            <a:endCxn id="5" idx="0"/>
          </p:cNvCxnSpPr>
          <p:nvPr/>
        </p:nvCxnSpPr>
        <p:spPr>
          <a:xfrm rot="16200000" flipV="1">
            <a:off x="4776202" y="2314442"/>
            <a:ext cx="137025" cy="781966"/>
          </a:xfrm>
          <a:prstGeom prst="curvedConnector3">
            <a:avLst>
              <a:gd name="adj1" fmla="val 395161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21" name="Curved Connector 20"/>
          <p:cNvCxnSpPr>
            <a:stCxn id="5" idx="5"/>
            <a:endCxn id="5" idx="4"/>
          </p:cNvCxnSpPr>
          <p:nvPr/>
        </p:nvCxnSpPr>
        <p:spPr>
          <a:xfrm rot="5400000">
            <a:off x="4776202" y="3113081"/>
            <a:ext cx="137025" cy="781966"/>
          </a:xfrm>
          <a:prstGeom prst="curvedConnector3">
            <a:avLst>
              <a:gd name="adj1" fmla="val 350246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4355976" y="1844824"/>
            <a:ext cx="1325585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Add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211960" y="3982944"/>
            <a:ext cx="20334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Remove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980728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 for </a:t>
            </a:r>
            <a:r>
              <a:rPr lang="en-GB" sz="3200" dirty="0" smtClean="0">
                <a:solidFill>
                  <a:srgbClr val="C00000"/>
                </a:solidFill>
              </a:rPr>
              <a:t>shopping cart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0" y="4869160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Rule: "You can't remove an item from an empty cart"</a:t>
            </a:r>
          </a:p>
          <a:p>
            <a:r>
              <a:rPr lang="en-GB" sz="2000" dirty="0" smtClean="0"/>
              <a:t>Rule: "You can't change a paid cart"</a:t>
            </a:r>
          </a:p>
          <a:p>
            <a:r>
              <a:rPr lang="en-GB" sz="2000" dirty="0" smtClean="0"/>
              <a:t>Rule: "You can't pay for a cart twice"</a:t>
            </a:r>
            <a:endParaRPr lang="en-GB" sz="2000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café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Customer: "Can I have some eggs?"</a:t>
            </a:r>
          </a:p>
          <a:p>
            <a:r>
              <a:rPr lang="en-GB" dirty="0" smtClean="0"/>
              <a:t>Waiter to chef: "Some eggs, please"</a:t>
            </a:r>
          </a:p>
          <a:p>
            <a:r>
              <a:rPr lang="en-GB" dirty="0" smtClean="0"/>
              <a:t>Russian chef: "Here you go…"</a:t>
            </a:r>
          </a:p>
        </p:txBody>
      </p:sp>
      <p:pic>
        <p:nvPicPr>
          <p:cNvPr id="4" name="Picture 2" descr="http://files.site-fusion.co.uk/webfusion118501/image/roe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429000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647565" y="2636912"/>
            <a:ext cx="2100738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Empty Cart</a:t>
            </a:r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3347864" y="2636912"/>
            <a:ext cx="2211734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Active Cart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6941206" y="2636912"/>
            <a:ext cx="1719530" cy="93566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Paid Cart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51720" y="1844824"/>
            <a:ext cx="1325585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Add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91680" y="3982944"/>
            <a:ext cx="20334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Remove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92384" y="3140529"/>
            <a:ext cx="1362887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Pay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cxnSp>
        <p:nvCxnSpPr>
          <p:cNvPr id="10" name="Curved Connector 9"/>
          <p:cNvCxnSpPr>
            <a:stCxn id="4" idx="0"/>
            <a:endCxn id="5" idx="1"/>
          </p:cNvCxnSpPr>
          <p:nvPr/>
        </p:nvCxnSpPr>
        <p:spPr>
          <a:xfrm rot="16200000" flipH="1">
            <a:off x="2616336" y="1718509"/>
            <a:ext cx="137025" cy="1973831"/>
          </a:xfrm>
          <a:prstGeom prst="curvedConnector3">
            <a:avLst>
              <a:gd name="adj1" fmla="val -329384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1" name="Curved Connector 10"/>
          <p:cNvCxnSpPr>
            <a:stCxn id="5" idx="3"/>
            <a:endCxn id="4" idx="4"/>
          </p:cNvCxnSpPr>
          <p:nvPr/>
        </p:nvCxnSpPr>
        <p:spPr>
          <a:xfrm rot="5400000">
            <a:off x="2616338" y="2517149"/>
            <a:ext cx="137025" cy="1973831"/>
          </a:xfrm>
          <a:prstGeom prst="curvedConnector3">
            <a:avLst>
              <a:gd name="adj1" fmla="val 378052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2" name="Curved Connector 11"/>
          <p:cNvCxnSpPr>
            <a:stCxn id="5" idx="6"/>
            <a:endCxn id="6" idx="2"/>
          </p:cNvCxnSpPr>
          <p:nvPr/>
        </p:nvCxnSpPr>
        <p:spPr>
          <a:xfrm>
            <a:off x="5559598" y="3104745"/>
            <a:ext cx="1381608" cy="127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13" name="Curved Connector 12"/>
          <p:cNvCxnSpPr>
            <a:stCxn id="5" idx="7"/>
            <a:endCxn id="5" idx="0"/>
          </p:cNvCxnSpPr>
          <p:nvPr/>
        </p:nvCxnSpPr>
        <p:spPr>
          <a:xfrm rot="16200000" flipV="1">
            <a:off x="4776202" y="2314442"/>
            <a:ext cx="137025" cy="781966"/>
          </a:xfrm>
          <a:prstGeom prst="curvedConnector3">
            <a:avLst>
              <a:gd name="adj1" fmla="val 395161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cxnSp>
        <p:nvCxnSpPr>
          <p:cNvPr id="21" name="Curved Connector 20"/>
          <p:cNvCxnSpPr>
            <a:stCxn id="5" idx="5"/>
            <a:endCxn id="5" idx="4"/>
          </p:cNvCxnSpPr>
          <p:nvPr/>
        </p:nvCxnSpPr>
        <p:spPr>
          <a:xfrm rot="5400000">
            <a:off x="4776202" y="3113081"/>
            <a:ext cx="137025" cy="781966"/>
          </a:xfrm>
          <a:prstGeom prst="curvedConnector3">
            <a:avLst>
              <a:gd name="adj1" fmla="val 350246"/>
            </a:avLst>
          </a:prstGeom>
          <a:noFill/>
          <a:ln w="57150">
            <a:solidFill>
              <a:srgbClr val="000000"/>
            </a:solidFill>
            <a:round/>
            <a:headEnd/>
            <a:tailEnd type="triangle" w="lg" len="med"/>
          </a:ln>
        </p:spPr>
      </p:cxn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4355976" y="1844824"/>
            <a:ext cx="1325585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Add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211960" y="3982944"/>
            <a:ext cx="2033412" cy="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Remove Item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980728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States and transitions for </a:t>
            </a:r>
            <a:r>
              <a:rPr lang="en-GB" sz="3200" dirty="0" smtClean="0">
                <a:solidFill>
                  <a:srgbClr val="C00000"/>
                </a:solidFill>
              </a:rPr>
              <a:t>shopping cart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91680" y="4725144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  <a:t>type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nsolas" pitchFamily="49" charset="0"/>
              </a:rPr>
              <a:t>ActiveCartData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  <a:t> = </a:t>
            </a:r>
            <a:b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</a:b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  <a:t>{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  <a:t>UnpaidItems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itchFamily="49" charset="0"/>
              </a:rPr>
              <a:t>: Item list }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220072" y="5445224"/>
            <a:ext cx="3744416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type </a:t>
            </a:r>
            <a:r>
              <a:rPr lang="en-GB" sz="2000" dirty="0" err="1" smtClean="0">
                <a:solidFill>
                  <a:srgbClr val="92D050"/>
                </a:solidFill>
                <a:latin typeface="Consolas" pitchFamily="49" charset="0"/>
              </a:rPr>
              <a:t>PaidCartData</a:t>
            </a:r>
            <a:r>
              <a:rPr lang="en-GB" sz="2000" dirty="0" smtClean="0">
                <a:latin typeface="Consolas" pitchFamily="49" charset="0"/>
              </a:rPr>
              <a:t> = </a:t>
            </a:r>
            <a:br>
              <a:rPr lang="en-GB" sz="2000" dirty="0" smtClean="0">
                <a:latin typeface="Consolas" pitchFamily="49" charset="0"/>
              </a:rPr>
            </a:br>
            <a:r>
              <a:rPr lang="en-GB" sz="2000" dirty="0" smtClean="0">
                <a:latin typeface="Consolas" pitchFamily="49" charset="0"/>
              </a:rPr>
              <a:t>  { </a:t>
            </a:r>
            <a:r>
              <a:rPr lang="en-GB" sz="2000" dirty="0" err="1" smtClean="0">
                <a:latin typeface="Consolas" pitchFamily="49" charset="0"/>
              </a:rPr>
              <a:t>PaidItems</a:t>
            </a:r>
            <a:r>
              <a:rPr lang="en-GB" sz="2000" dirty="0" smtClean="0">
                <a:latin typeface="Consolas" pitchFamily="49" charset="0"/>
              </a:rPr>
              <a:t>: Item list; </a:t>
            </a:r>
            <a:br>
              <a:rPr lang="en-GB" sz="2000" dirty="0" smtClean="0">
                <a:latin typeface="Consolas" pitchFamily="49" charset="0"/>
              </a:rPr>
            </a:br>
            <a:r>
              <a:rPr lang="en-GB" sz="2000" dirty="0" smtClean="0">
                <a:latin typeface="Consolas" pitchFamily="49" charset="0"/>
              </a:rPr>
              <a:t>    Payment: Payment}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707904" y="3717032"/>
            <a:ext cx="36004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7092280" y="3645024"/>
            <a:ext cx="360040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3645024"/>
            <a:ext cx="1728192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000" dirty="0" smtClean="0">
                <a:solidFill>
                  <a:srgbClr val="0070C0"/>
                </a:solidFill>
              </a:rPr>
              <a:t>n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 data</a:t>
            </a:r>
            <a:b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needed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60000" flipH="1">
            <a:off x="402602" y="5682510"/>
            <a:ext cx="244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What data do we need to store?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22" grpId="0" build="p"/>
      <p:bldP spid="23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12474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</a:rPr>
              <a:t>ActiveCartData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</a:rPr>
              <a:t> = </a:t>
            </a:r>
            <a:b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</a:rPr>
            </a:br>
            <a:r>
              <a:rPr lang="en-GB" sz="2400" dirty="0" smtClean="0">
                <a:latin typeface="Consolas" pitchFamily="49" charset="0"/>
              </a:rPr>
              <a:t>{ </a:t>
            </a:r>
            <a:r>
              <a:rPr lang="en-GB" sz="2400" dirty="0" err="1" smtClean="0">
                <a:latin typeface="Consolas" pitchFamily="49" charset="0"/>
              </a:rPr>
              <a:t>UnpaidItems</a:t>
            </a:r>
            <a:r>
              <a:rPr lang="en-GB" sz="2400" dirty="0" smtClean="0">
                <a:latin typeface="Consolas" pitchFamily="49" charset="0"/>
              </a:rPr>
              <a:t>: Item list }</a:t>
            </a:r>
          </a:p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PaidCartData</a:t>
            </a:r>
            <a:r>
              <a:rPr lang="en-GB" sz="24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 = </a:t>
            </a:r>
            <a:br>
              <a:rPr lang="en-GB" sz="24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</a:br>
            <a:r>
              <a:rPr lang="en-GB" sz="2400" dirty="0" smtClean="0">
                <a:latin typeface="Consolas" pitchFamily="49" charset="0"/>
              </a:rPr>
              <a:t>{ </a:t>
            </a:r>
            <a:r>
              <a:rPr lang="en-GB" sz="2400" dirty="0" err="1" smtClean="0">
                <a:latin typeface="Consolas" pitchFamily="49" charset="0"/>
              </a:rPr>
              <a:t>PaidItems</a:t>
            </a:r>
            <a:r>
              <a:rPr lang="en-GB" sz="2400" dirty="0" smtClean="0">
                <a:latin typeface="Consolas" pitchFamily="49" charset="0"/>
              </a:rPr>
              <a:t>: Item list; Payment: Payment}</a:t>
            </a:r>
          </a:p>
          <a:p>
            <a:pPr>
              <a:buNone/>
            </a:pPr>
            <a:endParaRPr lang="en-GB" sz="2400" dirty="0" smtClean="0">
              <a:latin typeface="Consolas" pitchFamily="49" charset="0"/>
            </a:endParaRPr>
          </a:p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dirty="0" err="1" smtClean="0">
                <a:latin typeface="Consolas" pitchFamily="49" charset="0"/>
              </a:rPr>
              <a:t>ShoppingCart</a:t>
            </a:r>
            <a:r>
              <a:rPr lang="en-GB" sz="2400" dirty="0" smtClean="0">
                <a:latin typeface="Consolas" pitchFamily="49" charset="0"/>
              </a:rPr>
              <a:t> = </a:t>
            </a:r>
          </a:p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solidFill>
                  <a:srgbClr val="0070C0"/>
                </a:solidFill>
                <a:latin typeface="Consolas" pitchFamily="49" charset="0"/>
              </a:rPr>
              <a:t>EmptyCart</a:t>
            </a:r>
            <a:r>
              <a:rPr lang="en-GB" sz="2400" dirty="0" smtClean="0">
                <a:latin typeface="Consolas" pitchFamily="49" charset="0"/>
              </a:rPr>
              <a:t>  // no data</a:t>
            </a:r>
          </a:p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</a:rPr>
              <a:t>ActiveCart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</a:rPr>
              <a:t>ActiveCartData</a:t>
            </a:r>
            <a:endParaRPr lang="en-GB" sz="2400" dirty="0" smtClean="0">
              <a:solidFill>
                <a:schemeClr val="accent6">
                  <a:lumMod val="75000"/>
                </a:schemeClr>
              </a:solidFill>
              <a:latin typeface="Consolas" pitchFamily="49" charset="0"/>
            </a:endParaRPr>
          </a:p>
          <a:p>
            <a:pPr>
              <a:buNone/>
            </a:pPr>
            <a:r>
              <a:rPr lang="en-GB" sz="2400" dirty="0" smtClean="0">
                <a:latin typeface="Consolas" pitchFamily="49" charset="0"/>
              </a:rPr>
              <a:t>    | </a:t>
            </a:r>
            <a:r>
              <a:rPr lang="en-GB" sz="24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PaidCart</a:t>
            </a:r>
            <a:r>
              <a:rPr lang="en-GB" sz="2400" dirty="0" smtClean="0">
                <a:latin typeface="Consolas" pitchFamily="49" charset="0"/>
              </a:rPr>
              <a:t> of </a:t>
            </a:r>
            <a:r>
              <a:rPr lang="en-GB" sz="2400" dirty="0" err="1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PaidCartData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60000" flipH="1">
            <a:off x="4788657" y="2946235"/>
            <a:ext cx="244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One of three states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48470" y="3181780"/>
            <a:ext cx="504056" cy="14401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60000" flipH="1">
            <a:off x="6659151" y="3463964"/>
            <a:ext cx="18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  <a:latin typeface="Conformity" pitchFamily="2" charset="0"/>
              </a:rPr>
              <a:t>No data needed for empty cart state</a:t>
            </a:r>
            <a:endParaRPr lang="en-GB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580112" y="3789040"/>
            <a:ext cx="1296144" cy="720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"/>
          <p:cNvGrpSpPr/>
          <p:nvPr/>
        </p:nvGrpSpPr>
        <p:grpSpPr>
          <a:xfrm>
            <a:off x="5451816" y="476672"/>
            <a:ext cx="3584680" cy="1127443"/>
            <a:chOff x="647565" y="1844824"/>
            <a:chExt cx="8013171" cy="2520280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647565" y="2636912"/>
              <a:ext cx="2100738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Empty Cart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47864" y="2636912"/>
              <a:ext cx="2211734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Active Cart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941206" y="2636912"/>
              <a:ext cx="1719530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Paid Cart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2051720" y="1844824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691680" y="3982944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Remove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5492384" y="3140529"/>
              <a:ext cx="1362887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Pay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15" name="Curved Connector 14"/>
            <p:cNvCxnSpPr>
              <a:stCxn id="9" idx="0"/>
              <a:endCxn id="10" idx="1"/>
            </p:cNvCxnSpPr>
            <p:nvPr/>
          </p:nvCxnSpPr>
          <p:spPr>
            <a:xfrm rot="16200000" flipH="1">
              <a:off x="2616336" y="1718509"/>
              <a:ext cx="137025" cy="1973831"/>
            </a:xfrm>
            <a:prstGeom prst="curvedConnector3">
              <a:avLst>
                <a:gd name="adj1" fmla="val -329384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6" name="Curved Connector 15"/>
            <p:cNvCxnSpPr>
              <a:stCxn id="10" idx="3"/>
              <a:endCxn id="9" idx="4"/>
            </p:cNvCxnSpPr>
            <p:nvPr/>
          </p:nvCxnSpPr>
          <p:spPr>
            <a:xfrm rot="5400000">
              <a:off x="2616338" y="2517149"/>
              <a:ext cx="137025" cy="1973831"/>
            </a:xfrm>
            <a:prstGeom prst="curvedConnector3">
              <a:avLst>
                <a:gd name="adj1" fmla="val 378052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7" name="Curved Connector 16"/>
            <p:cNvCxnSpPr>
              <a:stCxn id="10" idx="6"/>
              <a:endCxn id="11" idx="2"/>
            </p:cNvCxnSpPr>
            <p:nvPr/>
          </p:nvCxnSpPr>
          <p:spPr>
            <a:xfrm>
              <a:off x="5559598" y="3104745"/>
              <a:ext cx="1381608" cy="1270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8" name="Curved Connector 17"/>
            <p:cNvCxnSpPr>
              <a:stCxn id="10" idx="7"/>
              <a:endCxn id="10" idx="0"/>
            </p:cNvCxnSpPr>
            <p:nvPr/>
          </p:nvCxnSpPr>
          <p:spPr>
            <a:xfrm rot="16200000" flipV="1">
              <a:off x="4776202" y="2314442"/>
              <a:ext cx="137025" cy="781966"/>
            </a:xfrm>
            <a:prstGeom prst="curvedConnector3">
              <a:avLst>
                <a:gd name="adj1" fmla="val 395161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9" name="Curved Connector 18"/>
            <p:cNvCxnSpPr>
              <a:stCxn id="10" idx="5"/>
              <a:endCxn id="10" idx="4"/>
            </p:cNvCxnSpPr>
            <p:nvPr/>
          </p:nvCxnSpPr>
          <p:spPr>
            <a:xfrm rot="5400000">
              <a:off x="4776202" y="3113081"/>
              <a:ext cx="137025" cy="781966"/>
            </a:xfrm>
            <a:prstGeom prst="curvedConnector3">
              <a:avLst>
                <a:gd name="adj1" fmla="val 350246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4355976" y="1844824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1" name="Text Box 4"/>
            <p:cNvSpPr txBox="1">
              <a:spLocks noChangeArrowheads="1"/>
            </p:cNvSpPr>
            <p:nvPr/>
          </p:nvSpPr>
          <p:spPr bwMode="auto">
            <a:xfrm>
              <a:off x="4211960" y="3982944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Remove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914400" y="1916832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GB" sz="2000" b="1" dirty="0" err="1" smtClean="0">
                <a:latin typeface="Consolas" pitchFamily="49" charset="0"/>
              </a:rPr>
              <a:t>initCart</a:t>
            </a:r>
            <a:r>
              <a:rPr lang="en-GB" sz="2000" dirty="0" smtClean="0">
                <a:latin typeface="Consolas" pitchFamily="49" charset="0"/>
              </a:rPr>
              <a:t> : </a:t>
            </a:r>
            <a:br>
              <a:rPr lang="en-GB" sz="2000" dirty="0" smtClean="0">
                <a:latin typeface="Consolas" pitchFamily="49" charset="0"/>
              </a:rPr>
            </a:br>
            <a:r>
              <a:rPr lang="en-GB" sz="2000" dirty="0" smtClean="0">
                <a:latin typeface="Consolas" pitchFamily="49" charset="0"/>
              </a:rPr>
              <a:t>Item –› </a:t>
            </a:r>
            <a:r>
              <a:rPr lang="en-GB" sz="2000" dirty="0" err="1" smtClean="0">
                <a:latin typeface="Consolas" pitchFamily="49" charset="0"/>
              </a:rPr>
              <a:t>ShoppingCart</a:t>
            </a:r>
            <a:r>
              <a:rPr lang="en-GB" sz="2000" dirty="0" smtClean="0">
                <a:latin typeface="Consolas" pitchFamily="49" charset="0"/>
              </a:rPr>
              <a:t> 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GB" sz="2000" b="1" dirty="0" err="1" smtClean="0">
                <a:latin typeface="Consolas" pitchFamily="49" charset="0"/>
              </a:rPr>
              <a:t>addToActive</a:t>
            </a:r>
            <a:r>
              <a:rPr lang="en-GB" sz="2000" b="1" dirty="0" smtClean="0">
                <a:latin typeface="Consolas" pitchFamily="49" charset="0"/>
              </a:rPr>
              <a:t>: </a:t>
            </a:r>
            <a:br>
              <a:rPr lang="en-GB" sz="2000" b="1" dirty="0" smtClean="0">
                <a:latin typeface="Consolas" pitchFamily="49" charset="0"/>
              </a:rPr>
            </a:br>
            <a:r>
              <a:rPr lang="en-GB" sz="2000" b="1" dirty="0" smtClean="0">
                <a:latin typeface="Consolas" pitchFamily="49" charset="0"/>
              </a:rPr>
              <a:t>(</a:t>
            </a:r>
            <a:r>
              <a:rPr lang="en-GB" sz="2000" dirty="0" err="1" smtClean="0">
                <a:latin typeface="Consolas" pitchFamily="49" charset="0"/>
              </a:rPr>
              <a:t>ActiveCartData</a:t>
            </a:r>
            <a:r>
              <a:rPr lang="en-GB" sz="2000" dirty="0" smtClean="0">
                <a:latin typeface="Consolas" pitchFamily="49" charset="0"/>
              </a:rPr>
              <a:t> * Item) –› </a:t>
            </a:r>
            <a:r>
              <a:rPr lang="en-GB" sz="2000" dirty="0" err="1" smtClean="0">
                <a:latin typeface="Consolas" pitchFamily="49" charset="0"/>
              </a:rPr>
              <a:t>ShoppingCart</a:t>
            </a:r>
            <a:r>
              <a:rPr lang="en-GB" sz="2000" dirty="0" smtClean="0">
                <a:latin typeface="Consolas" pitchFamily="49" charset="0"/>
              </a:rPr>
              <a:t> </a:t>
            </a:r>
          </a:p>
          <a:p>
            <a:pPr marL="342900" lvl="0" indent="-342900">
              <a:spcBef>
                <a:spcPct val="20000"/>
              </a:spcBef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sz="2000" b="1" dirty="0" err="1" smtClean="0">
                <a:latin typeface="Consolas" pitchFamily="49" charset="0"/>
              </a:rPr>
              <a:t>removeFromActive</a:t>
            </a:r>
            <a:r>
              <a:rPr lang="en-GB" sz="2000" b="1" dirty="0" smtClean="0">
                <a:latin typeface="Consolas" pitchFamily="49" charset="0"/>
              </a:rPr>
              <a:t>: </a:t>
            </a:r>
            <a:br>
              <a:rPr lang="en-GB" sz="2000" b="1" dirty="0" smtClean="0">
                <a:latin typeface="Consolas" pitchFamily="49" charset="0"/>
              </a:rPr>
            </a:br>
            <a:r>
              <a:rPr lang="en-GB" sz="2000" b="1" dirty="0" smtClean="0">
                <a:latin typeface="Consolas" pitchFamily="49" charset="0"/>
              </a:rPr>
              <a:t>(</a:t>
            </a:r>
            <a:r>
              <a:rPr lang="en-GB" sz="2000" dirty="0" err="1" smtClean="0">
                <a:latin typeface="Consolas" pitchFamily="49" charset="0"/>
              </a:rPr>
              <a:t>ActiveCartData</a:t>
            </a:r>
            <a:r>
              <a:rPr lang="en-GB" sz="2000" dirty="0" smtClean="0">
                <a:latin typeface="Consolas" pitchFamily="49" charset="0"/>
              </a:rPr>
              <a:t> * Item) –› </a:t>
            </a:r>
            <a:r>
              <a:rPr lang="en-GB" sz="2000" dirty="0" err="1" smtClean="0">
                <a:latin typeface="Consolas" pitchFamily="49" charset="0"/>
              </a:rPr>
              <a:t>ShoppingCart</a:t>
            </a:r>
            <a:r>
              <a:rPr lang="en-GB" sz="2000" dirty="0" smtClean="0">
                <a:latin typeface="Consolas" pitchFamily="49" charset="0"/>
              </a:rPr>
              <a:t> </a:t>
            </a:r>
            <a:br>
              <a:rPr lang="en-GB" sz="2000" dirty="0" smtClean="0">
                <a:latin typeface="Consolas" pitchFamily="49" charset="0"/>
              </a:rPr>
            </a:br>
            <a:endParaRPr lang="en-GB" sz="2000" dirty="0" smtClean="0">
              <a:latin typeface="Consolas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sz="2000" b="1" dirty="0" smtClean="0">
                <a:latin typeface="Consolas" pitchFamily="49" charset="0"/>
              </a:rPr>
              <a:t>pay: </a:t>
            </a:r>
            <a:br>
              <a:rPr lang="en-GB" sz="2000" b="1" dirty="0" smtClean="0">
                <a:latin typeface="Consolas" pitchFamily="49" charset="0"/>
              </a:rPr>
            </a:br>
            <a:r>
              <a:rPr lang="en-GB" sz="2000" b="1" dirty="0" smtClean="0">
                <a:latin typeface="Consolas" pitchFamily="49" charset="0"/>
              </a:rPr>
              <a:t>(</a:t>
            </a:r>
            <a:r>
              <a:rPr lang="en-GB" sz="2000" dirty="0" err="1" smtClean="0">
                <a:latin typeface="Consolas" pitchFamily="49" charset="0"/>
              </a:rPr>
              <a:t>ActiveCartData</a:t>
            </a:r>
            <a:r>
              <a:rPr lang="en-GB" sz="2000" dirty="0" smtClean="0">
                <a:latin typeface="Consolas" pitchFamily="49" charset="0"/>
              </a:rPr>
              <a:t> * Payment) –› </a:t>
            </a:r>
            <a:r>
              <a:rPr lang="en-GB" sz="2000" dirty="0" err="1" smtClean="0">
                <a:latin typeface="Consolas" pitchFamily="49" charset="0"/>
              </a:rPr>
              <a:t>ShoppingCart</a:t>
            </a:r>
            <a:r>
              <a:rPr lang="en-GB" sz="2000" dirty="0" smtClean="0">
                <a:latin typeface="Consolas" pitchFamily="49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endParaRPr lang="en-GB" sz="2000" dirty="0" smtClean="0">
              <a:latin typeface="Consolas" pitchFamily="49" charset="0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60000" flipH="1">
            <a:off x="6693138" y="3522269"/>
            <a:ext cx="244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might be empty or active – can’t tell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68975" y="4230512"/>
            <a:ext cx="504056" cy="14401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899592" y="1052736"/>
            <a:ext cx="439248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Shopping Cart API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5451816" y="476672"/>
            <a:ext cx="3584680" cy="1127443"/>
            <a:chOff x="647565" y="1844824"/>
            <a:chExt cx="8013171" cy="2520280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647565" y="2636912"/>
              <a:ext cx="2100738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Empty Cart</a:t>
              </a: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3347864" y="2636912"/>
              <a:ext cx="2211734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Active Cart</a:t>
              </a:r>
            </a:p>
          </p:txBody>
        </p:sp>
        <p:sp>
          <p:nvSpPr>
            <p:cNvPr id="27" name="Oval 8"/>
            <p:cNvSpPr>
              <a:spLocks noChangeArrowheads="1"/>
            </p:cNvSpPr>
            <p:nvPr/>
          </p:nvSpPr>
          <p:spPr bwMode="auto">
            <a:xfrm>
              <a:off x="6941206" y="2636912"/>
              <a:ext cx="1719530" cy="93566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latin typeface="+mj-lt"/>
                  <a:ea typeface="Calibri" pitchFamily="34" charset="0"/>
                  <a:cs typeface="Times New Roman" pitchFamily="18" charset="0"/>
                </a:rPr>
                <a:t>Paid Cart</a:t>
              </a:r>
            </a:p>
          </p:txBody>
        </p:sp>
        <p:sp>
          <p:nvSpPr>
            <p:cNvPr id="28" name="Text Box 6"/>
            <p:cNvSpPr txBox="1">
              <a:spLocks noChangeArrowheads="1"/>
            </p:cNvSpPr>
            <p:nvPr/>
          </p:nvSpPr>
          <p:spPr bwMode="auto">
            <a:xfrm>
              <a:off x="2051720" y="1844824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1691680" y="3982944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Remove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30" name="Text Box 2"/>
            <p:cNvSpPr txBox="1">
              <a:spLocks noChangeArrowheads="1"/>
            </p:cNvSpPr>
            <p:nvPr/>
          </p:nvSpPr>
          <p:spPr bwMode="auto">
            <a:xfrm>
              <a:off x="5492384" y="3140529"/>
              <a:ext cx="1362887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Pay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Curved Connector 30"/>
            <p:cNvCxnSpPr>
              <a:stCxn id="25" idx="0"/>
              <a:endCxn id="26" idx="1"/>
            </p:cNvCxnSpPr>
            <p:nvPr/>
          </p:nvCxnSpPr>
          <p:spPr>
            <a:xfrm rot="16200000" flipH="1">
              <a:off x="2616336" y="1718509"/>
              <a:ext cx="137025" cy="1973831"/>
            </a:xfrm>
            <a:prstGeom prst="curvedConnector3">
              <a:avLst>
                <a:gd name="adj1" fmla="val -329384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2" name="Curved Connector 31"/>
            <p:cNvCxnSpPr>
              <a:stCxn id="26" idx="3"/>
              <a:endCxn id="25" idx="4"/>
            </p:cNvCxnSpPr>
            <p:nvPr/>
          </p:nvCxnSpPr>
          <p:spPr>
            <a:xfrm rot="5400000">
              <a:off x="2616338" y="2517149"/>
              <a:ext cx="137025" cy="1973831"/>
            </a:xfrm>
            <a:prstGeom prst="curvedConnector3">
              <a:avLst>
                <a:gd name="adj1" fmla="val 378052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3" name="Curved Connector 32"/>
            <p:cNvCxnSpPr>
              <a:stCxn id="26" idx="6"/>
              <a:endCxn id="27" idx="2"/>
            </p:cNvCxnSpPr>
            <p:nvPr/>
          </p:nvCxnSpPr>
          <p:spPr>
            <a:xfrm>
              <a:off x="5559598" y="3104745"/>
              <a:ext cx="1381608" cy="1270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4" name="Curved Connector 33"/>
            <p:cNvCxnSpPr>
              <a:stCxn id="26" idx="7"/>
              <a:endCxn id="26" idx="0"/>
            </p:cNvCxnSpPr>
            <p:nvPr/>
          </p:nvCxnSpPr>
          <p:spPr>
            <a:xfrm rot="16200000" flipV="1">
              <a:off x="4776202" y="2314442"/>
              <a:ext cx="137025" cy="781966"/>
            </a:xfrm>
            <a:prstGeom prst="curvedConnector3">
              <a:avLst>
                <a:gd name="adj1" fmla="val 395161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35" name="Curved Connector 34"/>
            <p:cNvCxnSpPr>
              <a:stCxn id="26" idx="5"/>
              <a:endCxn id="26" idx="4"/>
            </p:cNvCxnSpPr>
            <p:nvPr/>
          </p:nvCxnSpPr>
          <p:spPr>
            <a:xfrm rot="5400000">
              <a:off x="4776202" y="3113081"/>
              <a:ext cx="137025" cy="781966"/>
            </a:xfrm>
            <a:prstGeom prst="curvedConnector3">
              <a:avLst>
                <a:gd name="adj1" fmla="val 350246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sp>
          <p:nvSpPr>
            <p:cNvPr id="36" name="Text Box 6"/>
            <p:cNvSpPr txBox="1">
              <a:spLocks noChangeArrowheads="1"/>
            </p:cNvSpPr>
            <p:nvPr/>
          </p:nvSpPr>
          <p:spPr bwMode="auto">
            <a:xfrm>
              <a:off x="4355976" y="1844824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4211960" y="3982944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Remove Item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125538"/>
            <a:ext cx="8229600" cy="52557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solidFill>
                  <a:srgbClr val="0070C0"/>
                </a:solidFill>
              </a:rPr>
              <a:t>Client code to add an item using the API</a:t>
            </a:r>
            <a:br>
              <a:rPr lang="en-GB" sz="2400" dirty="0" smtClean="0">
                <a:solidFill>
                  <a:srgbClr val="0070C0"/>
                </a:solidFill>
              </a:rPr>
            </a:br>
            <a:endParaRPr lang="en-GB" sz="24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</a:rPr>
              <a:t>addItem</a:t>
            </a:r>
            <a:r>
              <a:rPr lang="en-GB" sz="2000" b="1" dirty="0" smtClean="0">
                <a:latin typeface="Consolas" pitchFamily="49" charset="0"/>
              </a:rPr>
              <a:t> </a:t>
            </a:r>
            <a:r>
              <a:rPr lang="en-GB" sz="2000" dirty="0" smtClean="0">
                <a:latin typeface="Consolas" pitchFamily="49" charset="0"/>
              </a:rPr>
              <a:t>cart item =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match cart with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EmptyCart</a:t>
            </a:r>
            <a:r>
              <a:rPr lang="en-GB" sz="2000" dirty="0" smtClean="0">
                <a:latin typeface="Consolas" pitchFamily="49" charset="0"/>
              </a:rPr>
              <a:t> –›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    </a:t>
            </a:r>
            <a:r>
              <a:rPr lang="en-GB" sz="2000" dirty="0" err="1" smtClean="0">
                <a:latin typeface="Consolas" pitchFamily="49" charset="0"/>
              </a:rPr>
              <a:t>Api.initCart</a:t>
            </a:r>
            <a:r>
              <a:rPr lang="en-GB" sz="2000" dirty="0" smtClean="0">
                <a:latin typeface="Consolas" pitchFamily="49" charset="0"/>
              </a:rPr>
              <a:t> item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ActiveCart</a:t>
            </a:r>
            <a:r>
              <a:rPr lang="en-GB" sz="2000" dirty="0" smtClean="0">
                <a:latin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</a:rPr>
              <a:t>activeData</a:t>
            </a:r>
            <a:r>
              <a:rPr lang="en-GB" sz="2000" dirty="0" smtClean="0">
                <a:latin typeface="Consolas" pitchFamily="49" charset="0"/>
              </a:rPr>
              <a:t> –›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    </a:t>
            </a:r>
            <a:r>
              <a:rPr lang="en-GB" sz="2000" dirty="0" err="1" smtClean="0">
                <a:latin typeface="Consolas" pitchFamily="49" charset="0"/>
              </a:rPr>
              <a:t>Api.addToActive</a:t>
            </a:r>
            <a:r>
              <a:rPr lang="en-GB" sz="2000" dirty="0" smtClean="0">
                <a:latin typeface="Consolas" pitchFamily="49" charset="0"/>
              </a:rPr>
              <a:t>(</a:t>
            </a:r>
            <a:r>
              <a:rPr lang="en-GB" sz="2000" dirty="0" err="1" smtClean="0">
                <a:latin typeface="Consolas" pitchFamily="49" charset="0"/>
              </a:rPr>
              <a:t>activeData,item</a:t>
            </a:r>
            <a:r>
              <a:rPr lang="en-GB" sz="20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PaidCart</a:t>
            </a:r>
            <a:r>
              <a:rPr lang="en-GB" sz="2000" dirty="0" smtClean="0">
                <a:latin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</a:rPr>
              <a:t>paidData</a:t>
            </a:r>
            <a:r>
              <a:rPr lang="en-GB" sz="2000" dirty="0" smtClean="0">
                <a:latin typeface="Consolas" pitchFamily="49" charset="0"/>
              </a:rPr>
              <a:t> –› 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    </a:t>
            </a:r>
            <a:r>
              <a:rPr lang="en-GB" sz="2000" dirty="0" err="1" smtClean="0">
                <a:latin typeface="Consolas" pitchFamily="49" charset="0"/>
              </a:rPr>
              <a:t>Api</a:t>
            </a:r>
            <a:r>
              <a:rPr lang="en-GB" sz="2000" dirty="0" smtClean="0">
                <a:latin typeface="Consolas" pitchFamily="49" charset="0"/>
              </a:rPr>
              <a:t>.???</a:t>
            </a:r>
          </a:p>
          <a:p>
            <a:pPr>
              <a:buNone/>
            </a:pPr>
            <a:endParaRPr lang="en-GB" sz="2000" dirty="0">
              <a:latin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60000" flipH="1">
            <a:off x="3208042" y="4839789"/>
            <a:ext cx="489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Cannot accidentally alter a paid cart!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60000" flipH="1">
            <a:off x="3999592" y="5415857"/>
            <a:ext cx="48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"make illegal operations impossible"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5293" y="1124744"/>
            <a:ext cx="7977187" cy="51125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>
                <a:solidFill>
                  <a:srgbClr val="0070C0"/>
                </a:solidFill>
              </a:rPr>
              <a:t>Client code to remove an item using the API</a:t>
            </a:r>
            <a:br>
              <a:rPr lang="en-GB" sz="2400" dirty="0" smtClean="0">
                <a:solidFill>
                  <a:srgbClr val="0070C0"/>
                </a:solidFill>
              </a:rPr>
            </a:br>
            <a:endParaRPr lang="en-GB" sz="24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let </a:t>
            </a:r>
            <a:r>
              <a:rPr lang="en-GB" sz="2000" b="1" dirty="0" err="1" smtClean="0">
                <a:latin typeface="Consolas" pitchFamily="49" charset="0"/>
              </a:rPr>
              <a:t>removeItem</a:t>
            </a:r>
            <a:r>
              <a:rPr lang="en-GB" sz="2000" dirty="0" smtClean="0">
                <a:latin typeface="Consolas" pitchFamily="49" charset="0"/>
              </a:rPr>
              <a:t> cart item =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match cart with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EmptyCart</a:t>
            </a:r>
            <a:r>
              <a:rPr lang="en-GB" sz="2000" dirty="0" smtClean="0">
                <a:latin typeface="Consolas" pitchFamily="49" charset="0"/>
              </a:rPr>
              <a:t> –›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    ???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ActiveCart</a:t>
            </a:r>
            <a:r>
              <a:rPr lang="en-GB" sz="2000" dirty="0" smtClean="0">
                <a:latin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</a:rPr>
              <a:t>activeData</a:t>
            </a:r>
            <a:r>
              <a:rPr lang="en-GB" sz="2000" dirty="0" smtClean="0">
                <a:latin typeface="Consolas" pitchFamily="49" charset="0"/>
              </a:rPr>
              <a:t> –› </a:t>
            </a:r>
            <a:br>
              <a:rPr lang="en-GB" sz="2000" dirty="0" smtClean="0">
                <a:latin typeface="Consolas" pitchFamily="49" charset="0"/>
              </a:rPr>
            </a:br>
            <a:r>
              <a:rPr lang="en-GB" sz="2000" dirty="0" smtClean="0">
                <a:latin typeface="Consolas" pitchFamily="49" charset="0"/>
              </a:rPr>
              <a:t>     </a:t>
            </a:r>
            <a:r>
              <a:rPr lang="en-GB" sz="2000" dirty="0" err="1" smtClean="0">
                <a:latin typeface="Consolas" pitchFamily="49" charset="0"/>
              </a:rPr>
              <a:t>Api.removeFromActive</a:t>
            </a:r>
            <a:r>
              <a:rPr lang="en-GB" sz="2000" dirty="0" smtClean="0">
                <a:latin typeface="Consolas" pitchFamily="49" charset="0"/>
              </a:rPr>
              <a:t>(</a:t>
            </a:r>
            <a:r>
              <a:rPr lang="en-GB" sz="2000" dirty="0" err="1" smtClean="0">
                <a:latin typeface="Consolas" pitchFamily="49" charset="0"/>
              </a:rPr>
              <a:t>activeData,item</a:t>
            </a:r>
            <a:r>
              <a:rPr lang="en-GB" sz="20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| </a:t>
            </a:r>
            <a:r>
              <a:rPr lang="en-GB" sz="2000" b="1" dirty="0" err="1" smtClean="0">
                <a:latin typeface="Consolas" pitchFamily="49" charset="0"/>
              </a:rPr>
              <a:t>PaidCart</a:t>
            </a:r>
            <a:r>
              <a:rPr lang="en-GB" sz="2000" dirty="0" smtClean="0">
                <a:latin typeface="Consolas" pitchFamily="49" charset="0"/>
              </a:rPr>
              <a:t> </a:t>
            </a:r>
            <a:r>
              <a:rPr lang="en-GB" sz="2000" dirty="0" err="1" smtClean="0">
                <a:latin typeface="Consolas" pitchFamily="49" charset="0"/>
              </a:rPr>
              <a:t>paidData</a:t>
            </a:r>
            <a:r>
              <a:rPr lang="en-GB" sz="2000" dirty="0" smtClean="0">
                <a:latin typeface="Consolas" pitchFamily="49" charset="0"/>
              </a:rPr>
              <a:t> –›  </a:t>
            </a:r>
          </a:p>
          <a:p>
            <a:pPr>
              <a:buNone/>
            </a:pPr>
            <a:r>
              <a:rPr lang="en-GB" sz="2000" dirty="0" smtClean="0">
                <a:latin typeface="Consolas" pitchFamily="49" charset="0"/>
              </a:rPr>
              <a:t>         ???</a:t>
            </a:r>
          </a:p>
          <a:p>
            <a:pPr>
              <a:buNone/>
            </a:pP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 rot="60000" flipH="1">
            <a:off x="5156111" y="2452789"/>
            <a:ext cx="3663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Compiler will not let you remove from an empty cart!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60000" flipH="1">
            <a:off x="3063488" y="5487867"/>
            <a:ext cx="48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"make illegal operations impossible"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Demo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latin typeface="Consolas" pitchFamily="49" charset="0"/>
              </a:rPr>
              <a:t>05-ShoppingCart.fsx</a:t>
            </a:r>
            <a:endParaRPr lang="en-GB" sz="53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design with state transitions?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39552" y="1268761"/>
            <a:ext cx="8229600" cy="244827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Each state can have different allowable data.</a:t>
            </a:r>
          </a:p>
          <a:p>
            <a:r>
              <a:rPr lang="en-GB" dirty="0" smtClean="0"/>
              <a:t>All states are explicitly documented.</a:t>
            </a:r>
          </a:p>
          <a:p>
            <a:r>
              <a:rPr lang="en-GB" dirty="0" smtClean="0"/>
              <a:t>All transitions are explicitly documented.</a:t>
            </a:r>
          </a:p>
          <a:p>
            <a:r>
              <a:rPr lang="en-GB" dirty="0" smtClean="0"/>
              <a:t>It is a design tool that forces you to think about every possibility that could occur.</a:t>
            </a:r>
          </a:p>
          <a:p>
            <a:pPr>
              <a:buNone/>
            </a:pPr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755576" y="4005065"/>
            <a:ext cx="7149075" cy="2196033"/>
            <a:chOff x="683568" y="1857796"/>
            <a:chExt cx="8013171" cy="2591628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683568" y="2709359"/>
              <a:ext cx="2100738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Undelivered</a:t>
              </a: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3383867" y="2709359"/>
              <a:ext cx="2211734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Out for delivery</a:t>
              </a: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6977209" y="2709359"/>
              <a:ext cx="1719530" cy="9356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Delivered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432043" y="1857796"/>
              <a:ext cx="1325585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Put on truck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2072003" y="4067264"/>
              <a:ext cx="2033412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Address not found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5528387" y="3212976"/>
              <a:ext cx="1362887" cy="38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Signed for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cs typeface="Arial" pitchFamily="34" charset="0"/>
              </a:endParaRPr>
            </a:p>
          </p:txBody>
        </p:sp>
        <p:cxnSp>
          <p:nvCxnSpPr>
            <p:cNvPr id="12" name="Curved Connector 11"/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111835" y="1331461"/>
              <a:ext cx="12700" cy="2755797"/>
            </a:xfrm>
            <a:prstGeom prst="curvedConnector3">
              <a:avLst>
                <a:gd name="adj1" fmla="val 3830773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3" name="Curved Connector 12"/>
            <p:cNvCxnSpPr>
              <a:stCxn id="7" idx="4"/>
              <a:endCxn id="6" idx="4"/>
            </p:cNvCxnSpPr>
            <p:nvPr/>
          </p:nvCxnSpPr>
          <p:spPr>
            <a:xfrm rot="5400000">
              <a:off x="3111836" y="2267126"/>
              <a:ext cx="12700" cy="2755797"/>
            </a:xfrm>
            <a:prstGeom prst="curvedConnector3">
              <a:avLst>
                <a:gd name="adj1" fmla="val 3646166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  <p:cxnSp>
          <p:nvCxnSpPr>
            <p:cNvPr id="14" name="Curved Connector 13"/>
            <p:cNvCxnSpPr>
              <a:stCxn id="7" idx="6"/>
              <a:endCxn id="8" idx="2"/>
            </p:cNvCxnSpPr>
            <p:nvPr/>
          </p:nvCxnSpPr>
          <p:spPr>
            <a:xfrm>
              <a:off x="5595601" y="3177192"/>
              <a:ext cx="1381608" cy="127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000000"/>
              </a:solidFill>
              <a:round/>
              <a:headEnd/>
              <a:tailEnd type="triangle" w="lg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Part </a:t>
            </a:r>
            <a:r>
              <a:rPr lang="en-GB" dirty="0" smtClean="0"/>
              <a:t>VII: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Total functions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Making contracts explicit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761728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6"/>
          <p:cNvGrpSpPr/>
          <p:nvPr/>
        </p:nvGrpSpPr>
        <p:grpSpPr>
          <a:xfrm>
            <a:off x="908270" y="1761728"/>
            <a:ext cx="7263727" cy="2404902"/>
            <a:chOff x="412409" y="1761728"/>
            <a:chExt cx="7263727" cy="2404902"/>
          </a:xfrm>
        </p:grpSpPr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2065761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761728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761728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output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2065761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2517757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83192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310859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3425802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AutoShape 2"/>
            <p:cNvSpPr>
              <a:spLocks noChangeShapeType="1"/>
            </p:cNvSpPr>
            <p:nvPr/>
          </p:nvSpPr>
          <p:spPr bwMode="auto">
            <a:xfrm>
              <a:off x="1789348" y="3755171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AutoShape 2"/>
            <p:cNvSpPr>
              <a:spLocks noChangeShapeType="1"/>
            </p:cNvSpPr>
            <p:nvPr/>
          </p:nvSpPr>
          <p:spPr bwMode="auto">
            <a:xfrm>
              <a:off x="1789348" y="404298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43708" y="803176"/>
            <a:ext cx="5256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 total function is where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every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input has an output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761728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6"/>
          <p:cNvGrpSpPr/>
          <p:nvPr/>
        </p:nvGrpSpPr>
        <p:grpSpPr>
          <a:xfrm>
            <a:off x="908270" y="1761728"/>
            <a:ext cx="7263727" cy="2404902"/>
            <a:chOff x="412409" y="1761728"/>
            <a:chExt cx="7263727" cy="2404902"/>
          </a:xfrm>
        </p:grpSpPr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2065761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761728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761728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output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2065761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2517757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83192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310859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3425802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AutoShape 2"/>
            <p:cNvSpPr>
              <a:spLocks noChangeShapeType="1"/>
            </p:cNvSpPr>
            <p:nvPr/>
          </p:nvSpPr>
          <p:spPr bwMode="auto">
            <a:xfrm>
              <a:off x="1789348" y="404298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43708" y="803176"/>
            <a:ext cx="5256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 partial function is where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some inputs do NOT have an output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67744" y="3717032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072" y="3573016"/>
            <a:ext cx="0" cy="2880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Functional programming: </a:t>
            </a:r>
            <a:br>
              <a:rPr lang="en-GB" sz="3600" dirty="0" smtClean="0"/>
            </a:br>
            <a:r>
              <a:rPr lang="en-GB" sz="3600" dirty="0" smtClean="0"/>
              <a:t>what is it good for?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711349"/>
            <a:ext cx="8568952" cy="4525963"/>
          </a:xfrm>
        </p:spPr>
        <p:txBody>
          <a:bodyPr>
            <a:noAutofit/>
          </a:bodyPr>
          <a:lstStyle/>
          <a:p>
            <a:r>
              <a:rPr lang="en-GB" dirty="0" smtClean="0"/>
              <a:t>Mathematical things only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café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Waiter to chef: "Not fish eggs, chicken eggs "</a:t>
            </a:r>
          </a:p>
          <a:p>
            <a:r>
              <a:rPr lang="en-GB" dirty="0" smtClean="0"/>
              <a:t>Chef: "Ok, here you go…"</a:t>
            </a:r>
          </a:p>
        </p:txBody>
      </p:sp>
      <p:pic>
        <p:nvPicPr>
          <p:cNvPr id="5" name="Picture 2" descr="Power Up With Power Foods: Egg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2780928"/>
            <a:ext cx="4257675" cy="2724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219200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908270" y="1753567"/>
            <a:ext cx="7263727" cy="2755553"/>
            <a:chOff x="412409" y="1219200"/>
            <a:chExt cx="7263727" cy="2755553"/>
          </a:xfrm>
        </p:grpSpPr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2544182" y="3219738"/>
              <a:ext cx="3094312" cy="75501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219200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219200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197522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28939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256606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288327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55776" y="1772816"/>
            <a:ext cx="4032448" cy="2862322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0: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return ??;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4644010" y="620688"/>
            <a:ext cx="4104454" cy="936104"/>
            <a:chOff x="7100787" y="-345394"/>
            <a:chExt cx="1988798" cy="936104"/>
          </a:xfrm>
        </p:grpSpPr>
        <p:sp>
          <p:nvSpPr>
            <p:cNvPr id="19" name="TextBox 18"/>
            <p:cNvSpPr txBox="1"/>
            <p:nvPr/>
          </p:nvSpPr>
          <p:spPr>
            <a:xfrm>
              <a:off x="7484589" y="-345394"/>
              <a:ext cx="16049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Yes, it is a bit contrived!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7100787" y="-1322"/>
              <a:ext cx="453586" cy="5920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219200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908270" y="1753567"/>
            <a:ext cx="7263727" cy="2755553"/>
            <a:chOff x="412409" y="1219200"/>
            <a:chExt cx="7263727" cy="2755553"/>
          </a:xfrm>
        </p:grpSpPr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2544182" y="3219738"/>
              <a:ext cx="3094312" cy="75501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219200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219200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197522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28939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256606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288327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55776" y="1772816"/>
            <a:ext cx="4032448" cy="2862322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0: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return ??;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5473572" y="4037002"/>
            <a:ext cx="3562924" cy="760150"/>
            <a:chOff x="7031005" y="-417402"/>
            <a:chExt cx="1726402" cy="760150"/>
          </a:xfrm>
        </p:grpSpPr>
        <p:sp>
          <p:nvSpPr>
            <p:cNvPr id="31" name="TextBox 30"/>
            <p:cNvSpPr txBox="1"/>
            <p:nvPr/>
          </p:nvSpPr>
          <p:spPr>
            <a:xfrm>
              <a:off x="7554373" y="-57362"/>
              <a:ext cx="1203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What happens here?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 flipV="1">
              <a:off x="7031005" y="-417402"/>
              <a:ext cx="523368" cy="41607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2987824" y="3717032"/>
            <a:ext cx="2376264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219200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908270" y="1753567"/>
            <a:ext cx="7263727" cy="2755553"/>
            <a:chOff x="412409" y="1219200"/>
            <a:chExt cx="7263727" cy="2755553"/>
          </a:xfrm>
        </p:grpSpPr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2544182" y="3219738"/>
              <a:ext cx="3094312" cy="75501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219200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219200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197522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28939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256606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288327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55776" y="1772816"/>
            <a:ext cx="4032448" cy="3139321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case 0: </a:t>
            </a:r>
            <a:b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throw </a:t>
            </a:r>
            <a:r>
              <a:rPr lang="en-GB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InvalidArgException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611560" y="3933056"/>
            <a:ext cx="2304255" cy="2023775"/>
            <a:chOff x="6647203" y="-1929570"/>
            <a:chExt cx="1116519" cy="2023775"/>
          </a:xfrm>
        </p:grpSpPr>
        <p:sp>
          <p:nvSpPr>
            <p:cNvPr id="29" name="TextBox 28"/>
            <p:cNvSpPr txBox="1"/>
            <p:nvPr/>
          </p:nvSpPr>
          <p:spPr>
            <a:xfrm>
              <a:off x="6647203" y="-921458"/>
              <a:ext cx="11165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You tell me you can handle 0, and then you complain about it?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0" name="Straight Arrow Connector 29"/>
            <p:cNvCxnSpPr>
              <a:stCxn id="29" idx="0"/>
            </p:cNvCxnSpPr>
            <p:nvPr/>
          </p:nvCxnSpPr>
          <p:spPr>
            <a:xfrm flipV="1">
              <a:off x="7205463" y="-1929570"/>
              <a:ext cx="558259" cy="100811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5"/>
          <p:cNvGrpSpPr/>
          <p:nvPr/>
        </p:nvGrpSpPr>
        <p:grpSpPr>
          <a:xfrm>
            <a:off x="1115615" y="476672"/>
            <a:ext cx="1944215" cy="1296144"/>
            <a:chOff x="6542530" y="-1065474"/>
            <a:chExt cx="942063" cy="1296144"/>
          </a:xfrm>
        </p:grpSpPr>
        <p:sp>
          <p:nvSpPr>
            <p:cNvPr id="34" name="TextBox 33"/>
            <p:cNvSpPr txBox="1"/>
            <p:nvPr/>
          </p:nvSpPr>
          <p:spPr>
            <a:xfrm>
              <a:off x="6542530" y="-1065474"/>
              <a:ext cx="942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The set of all valid inputs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 flipH="1">
              <a:off x="6891443" y="-357588"/>
              <a:ext cx="122119" cy="58825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2987824" y="3717032"/>
            <a:ext cx="3456384" cy="57606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2"/>
          <p:cNvSpPr>
            <a:spLocks noChangeAspect="1" noChangeArrowheads="1" noTextEdit="1"/>
          </p:cNvSpPr>
          <p:nvPr/>
        </p:nvSpPr>
        <p:spPr bwMode="auto">
          <a:xfrm>
            <a:off x="381000" y="1219200"/>
            <a:ext cx="8351806" cy="2819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30"/>
          <p:cNvGrpSpPr/>
          <p:nvPr/>
        </p:nvGrpSpPr>
        <p:grpSpPr>
          <a:xfrm>
            <a:off x="908270" y="1753567"/>
            <a:ext cx="7263727" cy="2755553"/>
            <a:chOff x="412409" y="1219200"/>
            <a:chExt cx="7263727" cy="2755553"/>
          </a:xfrm>
        </p:grpSpPr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2544182" y="3219738"/>
              <a:ext cx="3094312" cy="75501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897732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12409" y="1219200"/>
              <a:ext cx="16393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236379" y="1219200"/>
              <a:ext cx="1439757" cy="38916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6595968" y="1523233"/>
              <a:ext cx="739636" cy="2100869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1789348" y="1975229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1789348" y="228939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1789348" y="2566066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1789348" y="2883274"/>
              <a:ext cx="4666798" cy="10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55776" y="1772816"/>
            <a:ext cx="4032448" cy="3139321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0: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  throw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InvalidArgException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3059833" y="332656"/>
            <a:ext cx="3528389" cy="1008112"/>
            <a:chOff x="6786768" y="-1209490"/>
            <a:chExt cx="1709669" cy="1008112"/>
          </a:xfrm>
        </p:grpSpPr>
        <p:sp>
          <p:nvSpPr>
            <p:cNvPr id="37" name="TextBox 36"/>
            <p:cNvSpPr txBox="1"/>
            <p:nvPr/>
          </p:nvSpPr>
          <p:spPr>
            <a:xfrm>
              <a:off x="6786768" y="-1209490"/>
              <a:ext cx="1709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This type signature is a lie! 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8" name="Straight Arrow Connector 37"/>
            <p:cNvCxnSpPr>
              <a:stCxn id="37" idx="2"/>
              <a:endCxn id="40" idx="0"/>
            </p:cNvCxnSpPr>
            <p:nvPr/>
          </p:nvCxnSpPr>
          <p:spPr>
            <a:xfrm flipH="1">
              <a:off x="7519483" y="-747825"/>
              <a:ext cx="122119" cy="54644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804248" y="0"/>
            <a:ext cx="100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 smtClean="0">
                <a:solidFill>
                  <a:srgbClr val="FF0000"/>
                </a:solidFill>
                <a:sym typeface="Wingdings"/>
              </a:rPr>
              <a:t>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55776" y="1340768"/>
            <a:ext cx="40324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Consolas" pitchFamily="49" charset="0"/>
              </a:rPr>
              <a:t>int</a:t>
            </a:r>
            <a:r>
              <a:rPr lang="en-GB" sz="2400" dirty="0" smtClean="0">
                <a:latin typeface="Consolas" pitchFamily="49" charset="0"/>
              </a:rPr>
              <a:t> -&gt;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endParaRPr lang="en-GB" sz="24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So how can we make </a:t>
            </a:r>
            <a:br>
              <a:rPr lang="en-GB" dirty="0" smtClean="0"/>
            </a:br>
            <a:r>
              <a:rPr lang="en-GB" dirty="0" smtClean="0"/>
              <a:t>a total function?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And make a non-lying signature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755827" y="1734289"/>
            <a:ext cx="8496693" cy="2819400"/>
            <a:chOff x="1297" y="1588"/>
            <a:chExt cx="8386" cy="2782"/>
          </a:xfrm>
        </p:grpSpPr>
        <p:sp>
          <p:nvSpPr>
            <p:cNvPr id="18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440" y="1588"/>
              <a:ext cx="8243" cy="27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3575" y="3562"/>
              <a:ext cx="3054" cy="74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950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-1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1297" y="1588"/>
              <a:ext cx="2095" cy="38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ea typeface="Calibri" pitchFamily="34" charset="0"/>
                  <a:cs typeface="Times New Roman" pitchFamily="18" charset="0"/>
                </a:rPr>
                <a:t>NonZeroInteger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7574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2830" y="233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2830" y="264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2830" y="2917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2830" y="3230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43442" y="2017871"/>
            <a:ext cx="4032448" cy="3139321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endParaRPr lang="en-GB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-1: return -12;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323527" y="260648"/>
            <a:ext cx="5456951" cy="1539169"/>
            <a:chOff x="6534947" y="-932491"/>
            <a:chExt cx="2644147" cy="1539169"/>
          </a:xfrm>
        </p:grpSpPr>
        <p:sp>
          <p:nvSpPr>
            <p:cNvPr id="30" name="TextBox 29"/>
            <p:cNvSpPr txBox="1"/>
            <p:nvPr/>
          </p:nvSpPr>
          <p:spPr>
            <a:xfrm>
              <a:off x="6534947" y="-932491"/>
              <a:ext cx="26441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One way to make total functions </a:t>
              </a:r>
              <a:b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is to constrain the input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7414809" y="3613"/>
              <a:ext cx="166869" cy="60306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8"/>
          <p:cNvGrpSpPr/>
          <p:nvPr/>
        </p:nvGrpSpPr>
        <p:grpSpPr>
          <a:xfrm>
            <a:off x="5436096" y="4149080"/>
            <a:ext cx="3240362" cy="923910"/>
            <a:chOff x="6961222" y="-1353506"/>
            <a:chExt cx="1570106" cy="923910"/>
          </a:xfrm>
        </p:grpSpPr>
        <p:sp>
          <p:nvSpPr>
            <p:cNvPr id="32" name="TextBox 31"/>
            <p:cNvSpPr txBox="1"/>
            <p:nvPr/>
          </p:nvSpPr>
          <p:spPr>
            <a:xfrm>
              <a:off x="7554374" y="-1137482"/>
              <a:ext cx="976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So 0 doesn’t have to be handled!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6961222" y="-1353506"/>
              <a:ext cx="628042" cy="2880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9"/>
          <p:cNvGrpSpPr/>
          <p:nvPr/>
        </p:nvGrpSpPr>
        <p:grpSpPr>
          <a:xfrm>
            <a:off x="251518" y="3284984"/>
            <a:ext cx="1331641" cy="1788006"/>
            <a:chOff x="7257554" y="-2269813"/>
            <a:chExt cx="645242" cy="1788006"/>
          </a:xfrm>
        </p:grpSpPr>
        <p:sp>
          <p:nvSpPr>
            <p:cNvPr id="41" name="TextBox 40"/>
            <p:cNvSpPr txBox="1"/>
            <p:nvPr/>
          </p:nvSpPr>
          <p:spPr>
            <a:xfrm>
              <a:off x="7257554" y="-1189693"/>
              <a:ext cx="6452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0 is missing</a:t>
              </a:r>
              <a:b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from input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42" name="Straight Arrow Connector 41"/>
            <p:cNvCxnSpPr>
              <a:endCxn id="21" idx="1"/>
            </p:cNvCxnSpPr>
            <p:nvPr/>
          </p:nvCxnSpPr>
          <p:spPr>
            <a:xfrm flipV="1">
              <a:off x="7648943" y="-2269813"/>
              <a:ext cx="173555" cy="99934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6732240" y="1734289"/>
            <a:ext cx="1440160" cy="38916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int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755827" y="1734289"/>
            <a:ext cx="8496693" cy="2819400"/>
            <a:chOff x="1297" y="1588"/>
            <a:chExt cx="8386" cy="2782"/>
          </a:xfrm>
        </p:grpSpPr>
        <p:sp>
          <p:nvSpPr>
            <p:cNvPr id="18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440" y="1588"/>
              <a:ext cx="8243" cy="27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3575" y="3562"/>
              <a:ext cx="3054" cy="74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950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-1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1297" y="1588"/>
              <a:ext cx="2095" cy="38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ea typeface="Calibri" pitchFamily="34" charset="0"/>
                  <a:cs typeface="Times New Roman" pitchFamily="18" charset="0"/>
                </a:rPr>
                <a:t>NonZeroInteger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7574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2830" y="233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2830" y="264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2830" y="2917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2830" y="3230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43442" y="2017871"/>
            <a:ext cx="4032448" cy="3139321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12;</a:t>
            </a:r>
          </a:p>
          <a:p>
            <a:endParaRPr lang="en-GB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-1: return -12;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6732240" y="1734289"/>
            <a:ext cx="1440160" cy="38916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int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7784" y="1556792"/>
            <a:ext cx="403244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Consolas" pitchFamily="49" charset="0"/>
              </a:rPr>
              <a:t>NonZeroInteger</a:t>
            </a:r>
            <a:r>
              <a:rPr lang="en-GB" sz="2400" dirty="0" smtClean="0">
                <a:latin typeface="Consolas" pitchFamily="49" charset="0"/>
              </a:rPr>
              <a:t> -&gt;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endParaRPr lang="en-GB" sz="2400" dirty="0">
              <a:latin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3707904" y="332656"/>
            <a:ext cx="3168349" cy="1152128"/>
            <a:chOff x="6542530" y="-1065474"/>
            <a:chExt cx="1535213" cy="1152128"/>
          </a:xfrm>
        </p:grpSpPr>
        <p:sp>
          <p:nvSpPr>
            <p:cNvPr id="40" name="TextBox 39"/>
            <p:cNvSpPr txBox="1"/>
            <p:nvPr/>
          </p:nvSpPr>
          <p:spPr>
            <a:xfrm>
              <a:off x="6542530" y="-1065474"/>
              <a:ext cx="15352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This is not a lie!</a:t>
              </a:r>
              <a:b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(Types as documentation)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6821661" y="-345394"/>
              <a:ext cx="104673" cy="43204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6732240" y="0"/>
            <a:ext cx="100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 smtClean="0">
                <a:solidFill>
                  <a:srgbClr val="00B050"/>
                </a:solidFill>
                <a:sym typeface="Wingdings"/>
              </a:rPr>
              <a:t>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885056" y="1735450"/>
            <a:ext cx="8351806" cy="2819400"/>
            <a:chOff x="1440" y="1588"/>
            <a:chExt cx="8243" cy="2782"/>
          </a:xfrm>
        </p:grpSpPr>
        <p:sp>
          <p:nvSpPr>
            <p:cNvPr id="18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440" y="1588"/>
              <a:ext cx="8243" cy="27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3575" y="3562"/>
              <a:ext cx="3054" cy="74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950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-1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7211" y="1588"/>
              <a:ext cx="1919" cy="38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ea typeface="Calibri" pitchFamily="34" charset="0"/>
                  <a:cs typeface="Times New Roman" pitchFamily="18" charset="0"/>
                </a:rPr>
                <a:t>int</a:t>
              </a:r>
              <a:r>
                <a:rPr lang="en-US" b="1" dirty="0" smtClean="0">
                  <a:solidFill>
                    <a:srgbClr val="C00000"/>
                  </a:solidFill>
                  <a:ea typeface="Calibri" pitchFamily="34" charset="0"/>
                  <a:cs typeface="Times New Roman" pitchFamily="18" charset="0"/>
                </a:rPr>
                <a:t> option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7574" y="1888"/>
              <a:ext cx="1201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None</a:t>
              </a:r>
              <a:b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</a:b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2830" y="233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2830" y="264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2830" y="2917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2830" y="3230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27784" y="2019032"/>
            <a:ext cx="4032448" cy="2862322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Some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Some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Some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0: return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None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4211960" y="260648"/>
            <a:ext cx="3456385" cy="1368152"/>
            <a:chOff x="6961221" y="-789636"/>
            <a:chExt cx="1674779" cy="1368152"/>
          </a:xfrm>
        </p:grpSpPr>
        <p:sp>
          <p:nvSpPr>
            <p:cNvPr id="30" name="TextBox 29"/>
            <p:cNvSpPr txBox="1"/>
            <p:nvPr/>
          </p:nvSpPr>
          <p:spPr>
            <a:xfrm>
              <a:off x="6961221" y="-789636"/>
              <a:ext cx="16747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Another approach is to extend the output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8182414" y="146468"/>
              <a:ext cx="244239" cy="43204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8"/>
          <p:cNvGrpSpPr/>
          <p:nvPr/>
        </p:nvGrpSpPr>
        <p:grpSpPr>
          <a:xfrm>
            <a:off x="3995936" y="4233282"/>
            <a:ext cx="2880320" cy="976174"/>
            <a:chOff x="7135680" y="-1497522"/>
            <a:chExt cx="1395649" cy="976174"/>
          </a:xfrm>
        </p:grpSpPr>
        <p:sp>
          <p:nvSpPr>
            <p:cNvPr id="32" name="TextBox 31"/>
            <p:cNvSpPr txBox="1"/>
            <p:nvPr/>
          </p:nvSpPr>
          <p:spPr>
            <a:xfrm>
              <a:off x="7484592" y="-921458"/>
              <a:ext cx="1046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0 is valid input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7135680" y="-1497522"/>
              <a:ext cx="383803" cy="5638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916465" y="1735450"/>
            <a:ext cx="1639311" cy="38916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grpSp>
        <p:nvGrpSpPr>
          <p:cNvPr id="5" name="Group 28"/>
          <p:cNvGrpSpPr/>
          <p:nvPr/>
        </p:nvGrpSpPr>
        <p:grpSpPr>
          <a:xfrm>
            <a:off x="6804247" y="3513202"/>
            <a:ext cx="2160241" cy="1847820"/>
            <a:chOff x="7031005" y="-2217602"/>
            <a:chExt cx="1046737" cy="1847820"/>
          </a:xfrm>
        </p:grpSpPr>
        <p:sp>
          <p:nvSpPr>
            <p:cNvPr id="40" name="TextBox 39"/>
            <p:cNvSpPr txBox="1"/>
            <p:nvPr/>
          </p:nvSpPr>
          <p:spPr>
            <a:xfrm>
              <a:off x="7031005" y="-1077668"/>
              <a:ext cx="1046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C00000"/>
                  </a:solidFill>
                  <a:latin typeface="Conformity" pitchFamily="2" charset="0"/>
                </a:rPr>
                <a:t>But "None" is returned in that case</a:t>
              </a:r>
              <a:endParaRPr lang="en-GB" sz="20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7414808" y="-2217602"/>
              <a:ext cx="69783" cy="106792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139952" y="4005064"/>
            <a:ext cx="1584176" cy="28803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885056" y="1735450"/>
            <a:ext cx="8351806" cy="2819400"/>
            <a:chOff x="1440" y="1588"/>
            <a:chExt cx="8243" cy="2782"/>
          </a:xfrm>
        </p:grpSpPr>
        <p:sp>
          <p:nvSpPr>
            <p:cNvPr id="18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440" y="1588"/>
              <a:ext cx="8243" cy="27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3575" y="3562"/>
              <a:ext cx="3054" cy="74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prstDash val="lg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/>
                <a:t>twelveDividedBy</a:t>
              </a:r>
              <a:r>
                <a:rPr lang="en-US" dirty="0" smtClean="0"/>
                <a:t>(x)</a:t>
              </a:r>
              <a:br>
                <a:rPr lang="en-US" dirty="0" smtClean="0"/>
              </a:b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input x       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maps to          12/</a:t>
              </a:r>
              <a:r>
                <a:rPr kumimoji="0" lang="en-US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Calibri" pitchFamily="34" charset="0"/>
                  <a:cs typeface="Times New Roman" pitchFamily="18" charset="0"/>
                </a:rPr>
                <a:t>x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950" y="1888"/>
              <a:ext cx="730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3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ea typeface="Calibri" pitchFamily="34" charset="0"/>
                  <a:cs typeface="Times New Roman" pitchFamily="18" charset="0"/>
                </a:rPr>
                <a:t>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latin typeface="+mj-lt"/>
                  <a:cs typeface="Times New Roman" pitchFamily="18" charset="0"/>
                </a:rPr>
                <a:t>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-1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7211" y="1588"/>
              <a:ext cx="1919" cy="38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 smtClean="0">
                  <a:solidFill>
                    <a:srgbClr val="C00000"/>
                  </a:solidFill>
                  <a:ea typeface="Calibri" pitchFamily="34" charset="0"/>
                  <a:cs typeface="Times New Roman" pitchFamily="18" charset="0"/>
                </a:rPr>
                <a:t>i</a:t>
              </a:r>
              <a:r>
                <a:rPr kumimoji="0" lang="en-US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ea typeface="Calibri" pitchFamily="34" charset="0"/>
                  <a:cs typeface="Times New Roman" pitchFamily="18" charset="0"/>
                </a:rPr>
                <a:t>nt</a:t>
              </a:r>
              <a:r>
                <a:rPr lang="en-US" b="1" dirty="0" smtClean="0">
                  <a:solidFill>
                    <a:srgbClr val="C00000"/>
                  </a:solidFill>
                  <a:ea typeface="Calibri" pitchFamily="34" charset="0"/>
                  <a:cs typeface="Times New Roman" pitchFamily="18" charset="0"/>
                </a:rPr>
                <a:t> option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7574" y="1888"/>
              <a:ext cx="1201" cy="2073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4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6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Some 12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None</a:t>
              </a:r>
              <a:b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</a:b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Calibri" pitchFamily="34" charset="0"/>
                  <a:cs typeface="Times New Roman" pitchFamily="18" charset="0"/>
                </a:rPr>
                <a:t>…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25" name="AutoShape 5"/>
            <p:cNvSpPr>
              <a:spLocks noChangeShapeType="1"/>
            </p:cNvSpPr>
            <p:nvPr/>
          </p:nvSpPr>
          <p:spPr bwMode="auto">
            <a:xfrm>
              <a:off x="2830" y="233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AutoShape 4"/>
            <p:cNvSpPr>
              <a:spLocks noChangeShapeType="1"/>
            </p:cNvSpPr>
            <p:nvPr/>
          </p:nvSpPr>
          <p:spPr bwMode="auto">
            <a:xfrm>
              <a:off x="2830" y="2644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AutoShape 3"/>
            <p:cNvSpPr>
              <a:spLocks noChangeShapeType="1"/>
            </p:cNvSpPr>
            <p:nvPr/>
          </p:nvSpPr>
          <p:spPr bwMode="auto">
            <a:xfrm>
              <a:off x="2830" y="2917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AutoShape 2"/>
            <p:cNvSpPr>
              <a:spLocks noChangeShapeType="1"/>
            </p:cNvSpPr>
            <p:nvPr/>
          </p:nvSpPr>
          <p:spPr bwMode="auto">
            <a:xfrm>
              <a:off x="2830" y="3230"/>
              <a:ext cx="460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27784" y="2019032"/>
            <a:ext cx="4032448" cy="2862322"/>
          </a:xfrm>
          <a:prstGeom prst="rect">
            <a:avLst/>
          </a:prstGeom>
          <a:solidFill>
            <a:srgbClr val="ECF3F4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twelveDividedBy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switch (input)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3: return Some 4;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2: return Some 6;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1: return Some 12;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case 0: return </a:t>
            </a:r>
            <a:r>
              <a:rPr lang="en-GB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None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916465" y="1735450"/>
            <a:ext cx="1639311" cy="38916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7784" y="1556792"/>
            <a:ext cx="403244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Consolas" pitchFamily="49" charset="0"/>
              </a:rPr>
              <a:t>int</a:t>
            </a:r>
            <a:r>
              <a:rPr lang="en-GB" sz="2400" dirty="0" smtClean="0">
                <a:latin typeface="Consolas" pitchFamily="49" charset="0"/>
              </a:rPr>
              <a:t> -&gt; </a:t>
            </a:r>
            <a:r>
              <a:rPr lang="en-GB" sz="2400" dirty="0" err="1" smtClean="0">
                <a:latin typeface="Consolas" pitchFamily="49" charset="0"/>
              </a:rPr>
              <a:t>int</a:t>
            </a:r>
            <a:r>
              <a:rPr lang="en-GB" sz="2400" dirty="0" smtClean="0">
                <a:latin typeface="Consolas" pitchFamily="49" charset="0"/>
              </a:rPr>
              <a:t> option</a:t>
            </a:r>
            <a:endParaRPr lang="en-GB" sz="2400" dirty="0">
              <a:latin typeface="Consolas" pitchFamily="49" charset="0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3707904" y="332656"/>
            <a:ext cx="3168349" cy="1152128"/>
            <a:chOff x="6542530" y="-1065474"/>
            <a:chExt cx="1535213" cy="1152128"/>
          </a:xfrm>
        </p:grpSpPr>
        <p:sp>
          <p:nvSpPr>
            <p:cNvPr id="36" name="TextBox 35"/>
            <p:cNvSpPr txBox="1"/>
            <p:nvPr/>
          </p:nvSpPr>
          <p:spPr>
            <a:xfrm>
              <a:off x="6542530" y="-1065474"/>
              <a:ext cx="15352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This is not a lie!</a:t>
              </a:r>
              <a:b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(Types as documentation)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821661" y="-345394"/>
              <a:ext cx="104673" cy="43204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732240" y="0"/>
            <a:ext cx="100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 smtClean="0">
                <a:solidFill>
                  <a:srgbClr val="00B050"/>
                </a:solidFill>
                <a:sym typeface="Wingdings"/>
              </a:rPr>
              <a:t>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Total functions are more explicit</a:t>
            </a:r>
            <a:endParaRPr lang="en-GB" dirty="0"/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755576" y="1412776"/>
            <a:ext cx="7128792" cy="424847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not total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endParaRPr lang="en-US" sz="2800" dirty="0" smtClean="0">
              <a:latin typeface="Consolas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constrained input</a:t>
            </a: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NonZeroInteger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kumimoji="0" lang="en-US" sz="28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28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extended output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option</a:t>
            </a:r>
            <a:endParaRPr lang="en-US" sz="2800" dirty="0" smtClean="0">
              <a:latin typeface="Consolas" pitchFamily="49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55576" y="4437112"/>
            <a:ext cx="4680520" cy="38916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café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Waiter to chef: " No, </a:t>
            </a:r>
            <a:r>
              <a:rPr lang="en-GB" i="1" dirty="0" smtClean="0"/>
              <a:t>cooked </a:t>
            </a:r>
            <a:r>
              <a:rPr lang="en-GB" dirty="0" smtClean="0"/>
              <a:t>chicken eggs"</a:t>
            </a:r>
          </a:p>
          <a:p>
            <a:r>
              <a:rPr lang="en-GB" dirty="0" smtClean="0"/>
              <a:t>Chef: "Ok, this time I understand…"</a:t>
            </a:r>
          </a:p>
        </p:txBody>
      </p:sp>
      <p:pic>
        <p:nvPicPr>
          <p:cNvPr id="5" name="Picture 2" descr="https://qph.fs.quoracdn.net/main-qimg-0ee2c675b0c5511dab7b420b7e91e22e-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52936"/>
            <a:ext cx="4572000" cy="3429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755576" y="1412776"/>
            <a:ext cx="7128792" cy="4248472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not total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endParaRPr lang="en-US" sz="2800" dirty="0" smtClean="0">
              <a:latin typeface="Consolas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constrained input</a:t>
            </a: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NonZeroInteger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kumimoji="0" lang="en-US" sz="28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endParaRPr kumimoji="0" lang="en-US" sz="28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extended output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en-US" sz="28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8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option</a:t>
            </a:r>
            <a:endParaRPr lang="en-US" sz="2800" dirty="0" smtClean="0">
              <a:latin typeface="Consolas" pitchFamily="49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Explicit contracts mean fewer bugs</a:t>
            </a:r>
            <a:endParaRPr lang="en-GB" dirty="0"/>
          </a:p>
        </p:txBody>
      </p:sp>
      <p:grpSp>
        <p:nvGrpSpPr>
          <p:cNvPr id="3" name="Group 45"/>
          <p:cNvGrpSpPr/>
          <p:nvPr/>
        </p:nvGrpSpPr>
        <p:grpSpPr>
          <a:xfrm>
            <a:off x="3203850" y="1844824"/>
            <a:ext cx="4536502" cy="1200329"/>
            <a:chOff x="6054051" y="-1527139"/>
            <a:chExt cx="2198146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926332" y="-1527139"/>
              <a:ext cx="13258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Could cause runtime error if you don't read the docs.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6054051" y="-1281498"/>
              <a:ext cx="942063" cy="1864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5"/>
          <p:cNvGrpSpPr/>
          <p:nvPr/>
        </p:nvGrpSpPr>
        <p:grpSpPr>
          <a:xfrm>
            <a:off x="4355975" y="3861048"/>
            <a:ext cx="4464494" cy="1191037"/>
            <a:chOff x="5844703" y="-1353506"/>
            <a:chExt cx="2163255" cy="1191037"/>
          </a:xfrm>
        </p:grpSpPr>
        <p:sp>
          <p:nvSpPr>
            <p:cNvPr id="13" name="TextBox 12"/>
            <p:cNvSpPr txBox="1"/>
            <p:nvPr/>
          </p:nvSpPr>
          <p:spPr>
            <a:xfrm>
              <a:off x="6298289" y="-993466"/>
              <a:ext cx="17096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These can NEVER </a:t>
              </a:r>
              <a:b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cause runtime errors.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6123833" y="-1353506"/>
              <a:ext cx="453586" cy="50405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844703" y="-561418"/>
              <a:ext cx="697824" cy="2160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32000" y="1412776"/>
            <a:ext cx="8280000" cy="468052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Examples of extended output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construct constrained types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string -&gt; </a:t>
            </a:r>
            <a:r>
              <a:rPr lang="en-US" sz="24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EmailAddress</a:t>
            </a:r>
            <a:r>
              <a:rPr lang="en-US" sz="24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option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int</a:t>
            </a:r>
            <a:r>
              <a:rPr lang="en-US" sz="24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en-US" sz="24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OrderLineQty</a:t>
            </a:r>
            <a:r>
              <a:rPr lang="en-US" sz="24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option</a:t>
            </a:r>
            <a:endParaRPr lang="en-US" sz="2400" dirty="0" smtClean="0">
              <a:latin typeface="Consolas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Examples of constrained input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send a password reset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VerifiedEmail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  <a:t> -&gt; ...</a:t>
            </a:r>
            <a:b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Calibri" pitchFamily="34" charset="0"/>
                <a:cs typeface="Times New Roman" pitchFamily="18" charset="0"/>
              </a:rPr>
            </a:b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ea typeface="Calibri" pitchFamily="34" charset="0"/>
                <a:cs typeface="Times New Roman" pitchFamily="18" charset="0"/>
              </a:rPr>
              <a:t>// pay for a cart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ActiveCart</a:t>
            </a:r>
            <a:r>
              <a:rPr lang="en-US" sz="2400" dirty="0" smtClean="0">
                <a:latin typeface="Consolas" pitchFamily="49" charset="0"/>
                <a:ea typeface="Calibri" pitchFamily="34" charset="0"/>
                <a:cs typeface="Times New Roman" pitchFamily="18" charset="0"/>
              </a:rPr>
              <a:t> * Payment -&gt; ...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Consolas" pitchFamily="49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Constrained input </a:t>
            </a:r>
            <a:r>
              <a:rPr lang="en-GB" dirty="0" err="1" smtClean="0"/>
              <a:t>vs</a:t>
            </a:r>
            <a:r>
              <a:rPr lang="en-GB" dirty="0" smtClean="0"/>
              <a:t> Extended output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Demo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3600" dirty="0" smtClean="0">
                <a:latin typeface="Consolas" pitchFamily="49" charset="0"/>
              </a:rPr>
              <a:t>06-TotalFunctions.fsx</a:t>
            </a:r>
            <a:endParaRPr lang="en-GB" sz="3600" dirty="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Domain-driven design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Represent the shared mental model in code</a:t>
            </a:r>
          </a:p>
          <a:p>
            <a:pPr lvl="1"/>
            <a:r>
              <a:rPr lang="en-GB" smtClean="0"/>
              <a:t>The developers should become domain experts too</a:t>
            </a:r>
          </a:p>
          <a:p>
            <a:pPr lvl="1"/>
            <a:r>
              <a:rPr lang="en-GB" smtClean="0"/>
              <a:t>Write code collaboratively to build the shared mental model</a:t>
            </a:r>
          </a:p>
          <a:p>
            <a:r>
              <a:rPr lang="en-GB" smtClean="0"/>
              <a:t>Designs will evolve</a:t>
            </a:r>
          </a:p>
          <a:p>
            <a:pPr lvl="1"/>
            <a:r>
              <a:rPr lang="en-GB" smtClean="0"/>
              <a:t>Embrace change.  This is not Big Design Up Front</a:t>
            </a:r>
          </a:p>
          <a:p>
            <a:pPr lvl="1"/>
            <a:r>
              <a:rPr lang="en-GB" smtClean="0"/>
              <a:t>Refactor towards deeper insight</a:t>
            </a:r>
          </a:p>
          <a:p>
            <a:pPr lvl="1"/>
            <a:r>
              <a:rPr lang="en-GB" smtClean="0"/>
              <a:t>Static types give you confidence to make changes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Coding Guidelines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Build a domain model with </a:t>
            </a:r>
            <a:r>
              <a:rPr lang="en-GB" dirty="0" err="1" smtClean="0"/>
              <a:t>composable</a:t>
            </a:r>
            <a:r>
              <a:rPr lang="en-GB" dirty="0" smtClean="0"/>
              <a:t> types</a:t>
            </a:r>
          </a:p>
          <a:p>
            <a:r>
              <a:rPr lang="en-GB" dirty="0" smtClean="0"/>
              <a:t>Use choices rather than inheritance</a:t>
            </a:r>
            <a:endParaRPr lang="en-GB" dirty="0" smtClean="0"/>
          </a:p>
          <a:p>
            <a:r>
              <a:rPr lang="en-GB" dirty="0" smtClean="0"/>
              <a:t>Use constrained types</a:t>
            </a:r>
          </a:p>
          <a:p>
            <a:r>
              <a:rPr lang="en-GB" dirty="0" smtClean="0"/>
              <a:t>Avoid </a:t>
            </a:r>
            <a:r>
              <a:rPr lang="en-GB" dirty="0" err="1" smtClean="0"/>
              <a:t>boolean</a:t>
            </a:r>
            <a:r>
              <a:rPr lang="en-GB" dirty="0" smtClean="0"/>
              <a:t> flags</a:t>
            </a:r>
          </a:p>
          <a:p>
            <a:r>
              <a:rPr lang="en-GB" dirty="0" smtClean="0"/>
              <a:t>Make illegal states </a:t>
            </a:r>
            <a:r>
              <a:rPr lang="en-GB" dirty="0" err="1" smtClean="0"/>
              <a:t>unrepresentable</a:t>
            </a:r>
            <a:endParaRPr lang="en-GB" dirty="0" smtClean="0"/>
          </a:p>
          <a:p>
            <a:r>
              <a:rPr lang="en-GB" dirty="0" smtClean="0"/>
              <a:t>Uses state machines</a:t>
            </a:r>
          </a:p>
          <a:p>
            <a:r>
              <a:rPr lang="en-GB" dirty="0" smtClean="0"/>
              <a:t>Use total functions and explicit contracts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5761041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All these approaches improve documentation and make it harder to have errors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180528" y="2067911"/>
            <a:ext cx="8351912" cy="5038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800" dirty="0" smtClean="0"/>
              <a:t>More at fsharpforfunandprofit.com/</a:t>
            </a:r>
            <a:r>
              <a:rPr lang="en-GB" sz="2800" dirty="0" err="1" smtClean="0">
                <a:solidFill>
                  <a:srgbClr val="C00000"/>
                </a:solidFill>
              </a:rPr>
              <a:t>ddd</a:t>
            </a:r>
            <a:endParaRPr lang="en-GB" sz="2800" dirty="0" smtClean="0">
              <a:solidFill>
                <a:srgbClr val="C00000"/>
              </a:solidFill>
            </a:endParaRPr>
          </a:p>
          <a:p>
            <a:endParaRPr lang="en-GB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3203848" y="-27384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Thanks!</a:t>
            </a:r>
            <a:endParaRPr lang="en-GB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80528" y="2829823"/>
            <a:ext cx="8605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Training </a:t>
            </a:r>
            <a:r>
              <a:rPr lang="en-GB" sz="2800" dirty="0" smtClean="0"/>
              <a:t>in a few weeks! </a:t>
            </a:r>
            <a:r>
              <a:rPr lang="en-GB" sz="2800" dirty="0" smtClean="0"/>
              <a:t> </a:t>
            </a:r>
            <a:r>
              <a:rPr lang="en-GB" sz="2800" dirty="0" smtClean="0"/>
              <a:t>https://www.avanscoperta.it/en/training/</a:t>
            </a:r>
            <a:br>
              <a:rPr lang="en-GB" sz="2800" dirty="0" smtClean="0"/>
            </a:br>
            <a:endParaRPr lang="en-GB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071810"/>
            <a:ext cx="2520280" cy="301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80528" y="4286256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Twitter: @</a:t>
            </a:r>
            <a:r>
              <a:rPr lang="en-GB" sz="2800" dirty="0" err="1" smtClean="0"/>
              <a:t>ScottWlaschin</a:t>
            </a:r>
            <a:endParaRPr lang="en-GB" sz="2800" dirty="0"/>
          </a:p>
        </p:txBody>
      </p:sp>
      <p:sp>
        <p:nvSpPr>
          <p:cNvPr id="9" name="Content Placeholder 14"/>
          <p:cNvSpPr txBox="1">
            <a:spLocks/>
          </p:cNvSpPr>
          <p:nvPr/>
        </p:nvSpPr>
        <p:spPr>
          <a:xfrm>
            <a:off x="180528" y="928670"/>
            <a:ext cx="8351912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Slides</a:t>
            </a:r>
            <a:r>
              <a:rPr kumimoji="0" lang="en-GB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code: </a:t>
            </a:r>
            <a:r>
              <a:rPr lang="en-GB" sz="2800" dirty="0" smtClean="0"/>
              <a:t>github.com/</a:t>
            </a:r>
            <a:r>
              <a:rPr lang="en-GB" sz="2800" dirty="0" err="1" smtClean="0"/>
              <a:t>swlaschin</a:t>
            </a:r>
            <a:r>
              <a:rPr lang="en-GB" sz="2800" dirty="0" smtClean="0"/>
              <a:t>/</a:t>
            </a:r>
            <a:r>
              <a:rPr lang="en-GB" sz="2800" dirty="0" smtClean="0">
                <a:solidFill>
                  <a:srgbClr val="C00000"/>
                </a:solidFill>
              </a:rPr>
              <a:t>DmmfWorkshop_2hr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  <p:bldP spid="26" grpId="0"/>
      <p:bldP spid="7" grpId="0"/>
      <p:bldP spid="8" grpId="0"/>
      <p:bldP spid="9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café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Waiter to customer: "Here are your eggs"</a:t>
            </a:r>
          </a:p>
          <a:p>
            <a:r>
              <a:rPr lang="en-GB" dirty="0" smtClean="0"/>
              <a:t>Customer: "I wanted fried eggs"</a:t>
            </a:r>
          </a:p>
        </p:txBody>
      </p:sp>
      <p:pic>
        <p:nvPicPr>
          <p:cNvPr id="5" name="Picture 2" descr="https://goop.com/wp-content/uploads/2015/03/eggs-fri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924944"/>
            <a:ext cx="4229100" cy="3228975"/>
          </a:xfrm>
          <a:prstGeom prst="rect">
            <a:avLst/>
          </a:prstGeom>
          <a:noFill/>
        </p:spPr>
      </p:pic>
      <p:pic>
        <p:nvPicPr>
          <p:cNvPr id="121858" name="Picture 2" descr="https://emojislife.com/wp-content/uploads/2018/08/kisspng-emoji-emoticon-computer-icons-sad-emoji-5ac49d379533f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924944"/>
            <a:ext cx="1598036" cy="156788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21480000" flipH="1">
            <a:off x="6374960" y="4526132"/>
            <a:ext cx="26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Miscommunication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What's the solution?</a:t>
            </a:r>
            <a:endParaRPr lang="en-GB" dirty="0"/>
          </a:p>
        </p:txBody>
      </p:sp>
      <p:pic>
        <p:nvPicPr>
          <p:cNvPr id="6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3891136" cy="5169652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419872" y="2085306"/>
            <a:ext cx="5406505" cy="1077218"/>
            <a:chOff x="4869165" y="285106"/>
            <a:chExt cx="5406505" cy="1077218"/>
          </a:xfrm>
        </p:grpSpPr>
        <p:sp>
          <p:nvSpPr>
            <p:cNvPr id="8" name="TextBox 7"/>
            <p:cNvSpPr txBox="1"/>
            <p:nvPr/>
          </p:nvSpPr>
          <p:spPr>
            <a:xfrm rot="21480000" flipH="1">
              <a:off x="6390353" y="285106"/>
              <a:ext cx="3885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A 200 page spec on how to cook a fried egg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869165" y="836712"/>
              <a:ext cx="15841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1480000" flipH="1">
            <a:off x="5093670" y="5028379"/>
            <a:ext cx="388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Who thinks this will work?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pic>
        <p:nvPicPr>
          <p:cNvPr id="10" name="Picture 9" descr="https://goop.com/wp-content/uploads/2015/03/eggs-fried.jpg"/>
          <p:cNvPicPr>
            <a:picLocks noChangeAspect="1" noChangeArrowheads="1"/>
          </p:cNvPicPr>
          <p:nvPr/>
        </p:nvPicPr>
        <p:blipFill>
          <a:blip r:embed="rId3" cstate="print"/>
          <a:srcRect l="4789" t="20972" r="31162" b="3531"/>
          <a:stretch>
            <a:fillRect/>
          </a:stretch>
        </p:blipFill>
        <p:spPr bwMode="auto">
          <a:xfrm>
            <a:off x="1763688" y="1700808"/>
            <a:ext cx="1440160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is not the solution!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expect the chef to be a subject matter expert – an expert on making breakfast</a:t>
            </a:r>
          </a:p>
          <a:p>
            <a:r>
              <a:rPr lang="en-GB" dirty="0" smtClean="0"/>
              <a:t>A 200 page spec should not be needed!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55576" y="1340768"/>
            <a:ext cx="3744416" cy="4570091"/>
            <a:chOff x="1835696" y="476672"/>
            <a:chExt cx="4392488" cy="5434187"/>
          </a:xfrm>
        </p:grpSpPr>
        <p:pic>
          <p:nvPicPr>
            <p:cNvPr id="10" name="Picture 2" descr="http://worldartsme.com/images/paper-note-clipart-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76672"/>
              <a:ext cx="4392488" cy="5434187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1165249">
              <a:off x="2732766" y="1855270"/>
              <a:ext cx="3054916" cy="18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latin typeface="kitType" pitchFamily="2" charset="0"/>
                </a:rPr>
                <a:t>2 fried eggs</a:t>
              </a:r>
              <a:endParaRPr lang="en-GB" sz="4800" dirty="0">
                <a:latin typeface="kitType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in real life?</a:t>
            </a:r>
            <a:endParaRPr lang="en-GB" dirty="0"/>
          </a:p>
        </p:txBody>
      </p:sp>
      <p:grpSp>
        <p:nvGrpSpPr>
          <p:cNvPr id="3" name="Group 6"/>
          <p:cNvGrpSpPr/>
          <p:nvPr/>
        </p:nvGrpSpPr>
        <p:grpSpPr>
          <a:xfrm>
            <a:off x="3851920" y="3068960"/>
            <a:ext cx="4758433" cy="584775"/>
            <a:chOff x="5517237" y="531327"/>
            <a:chExt cx="4758433" cy="584775"/>
          </a:xfrm>
        </p:grpSpPr>
        <p:sp>
          <p:nvSpPr>
            <p:cNvPr id="8" name="TextBox 7"/>
            <p:cNvSpPr txBox="1"/>
            <p:nvPr/>
          </p:nvSpPr>
          <p:spPr>
            <a:xfrm rot="21480000" flipH="1">
              <a:off x="6390353" y="531327"/>
              <a:ext cx="3885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A 3 word spec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517237" y="764704"/>
              <a:ext cx="15841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does this tiny spec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Shared knowledge</a:t>
            </a:r>
            <a:r>
              <a:rPr lang="en-GB" dirty="0" smtClean="0"/>
              <a:t> of the domain </a:t>
            </a:r>
          </a:p>
          <a:p>
            <a:pPr lvl="1"/>
            <a:r>
              <a:rPr lang="en-GB" i="1" dirty="0" smtClean="0"/>
              <a:t>Everyone </a:t>
            </a:r>
            <a:r>
              <a:rPr lang="en-GB" dirty="0" smtClean="0"/>
              <a:t>is a "breakfast" expert!</a:t>
            </a:r>
          </a:p>
          <a:p>
            <a:r>
              <a:rPr lang="en-GB" b="1" dirty="0" smtClean="0"/>
              <a:t>Shared vocabulary</a:t>
            </a:r>
          </a:p>
          <a:p>
            <a:pPr lvl="1"/>
            <a:r>
              <a:rPr lang="en-GB" dirty="0" smtClean="0"/>
              <a:t>Everyone knows what "fried eggs" means.</a:t>
            </a:r>
          </a:p>
          <a:p>
            <a:endParaRPr lang="en-GB" dirty="0"/>
          </a:p>
        </p:txBody>
      </p:sp>
      <p:pic>
        <p:nvPicPr>
          <p:cNvPr id="4" name="Picture 3" descr="https://goop.com/wp-content/uploads/2015/03/eggs-fried.jpg"/>
          <p:cNvPicPr>
            <a:picLocks noChangeAspect="1" noChangeArrowheads="1"/>
          </p:cNvPicPr>
          <p:nvPr/>
        </p:nvPicPr>
        <p:blipFill>
          <a:blip r:embed="rId2" cstate="print"/>
          <a:srcRect l="4789" t="20972" r="31162" b="3531"/>
          <a:stretch>
            <a:fillRect/>
          </a:stretch>
        </p:blipFill>
        <p:spPr bwMode="auto">
          <a:xfrm>
            <a:off x="7092280" y="1988840"/>
            <a:ext cx="1440160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ntal-model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980728"/>
            <a:ext cx="7488832" cy="4905959"/>
          </a:xfrm>
          <a:prstGeom prst="rect">
            <a:avLst/>
          </a:prstGeom>
        </p:spPr>
      </p:pic>
      <p:pic>
        <p:nvPicPr>
          <p:cNvPr id="3" name="Picture 2" descr="https://goop.com/wp-content/uploads/2015/03/eggs-fried.jpg"/>
          <p:cNvPicPr>
            <a:picLocks noChangeAspect="1" noChangeArrowheads="1"/>
          </p:cNvPicPr>
          <p:nvPr/>
        </p:nvPicPr>
        <p:blipFill>
          <a:blip r:embed="rId3" cstate="print"/>
          <a:srcRect l="4789" t="20972" r="31162" b="3531"/>
          <a:stretch>
            <a:fillRect/>
          </a:stretch>
        </p:blipFill>
        <p:spPr bwMode="auto">
          <a:xfrm>
            <a:off x="3347864" y="4005064"/>
            <a:ext cx="1440160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importance of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Fast feedback from the customer is important!</a:t>
            </a:r>
          </a:p>
          <a:p>
            <a:pPr lvl="1"/>
            <a:r>
              <a:rPr lang="en-GB" dirty="0" smtClean="0"/>
              <a:t>The customer can be unclear</a:t>
            </a:r>
          </a:p>
          <a:p>
            <a:pPr lvl="1"/>
            <a:r>
              <a:rPr lang="en-GB" dirty="0" smtClean="0"/>
              <a:t>The waiter can misunderstand</a:t>
            </a:r>
          </a:p>
          <a:p>
            <a:pPr lvl="1"/>
            <a:r>
              <a:rPr lang="en-GB" dirty="0" smtClean="0"/>
              <a:t>The chef can mess 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long must a </a:t>
            </a:r>
            <a:r>
              <a:rPr lang="en-GB" dirty="0" smtClean="0"/>
              <a:t>spec </a:t>
            </a:r>
            <a:r>
              <a:rPr lang="en-GB" dirty="0" smtClean="0"/>
              <a:t>be?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 here has a specialized hobby/interest?</a:t>
            </a:r>
          </a:p>
          <a:p>
            <a:r>
              <a:rPr lang="en-GB" dirty="0" smtClean="0"/>
              <a:t>If I asked </a:t>
            </a:r>
            <a:r>
              <a:rPr lang="en-GB" dirty="0" smtClean="0">
                <a:solidFill>
                  <a:srgbClr val="C00000"/>
                </a:solidFill>
              </a:rPr>
              <a:t>you (an expert)</a:t>
            </a:r>
            <a:r>
              <a:rPr lang="en-GB" dirty="0" smtClean="0"/>
              <a:t> to write an app for me, how big a spec would I need? Why?</a:t>
            </a:r>
          </a:p>
          <a:p>
            <a:endParaRPr lang="en-GB" dirty="0"/>
          </a:p>
        </p:txBody>
      </p:sp>
      <p:pic>
        <p:nvPicPr>
          <p:cNvPr id="4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952" y="3356992"/>
            <a:ext cx="1946920" cy="2586622"/>
          </a:xfrm>
          <a:prstGeom prst="rect">
            <a:avLst/>
          </a:prstGeom>
          <a:noFill/>
        </p:spPr>
      </p:pic>
      <p:pic>
        <p:nvPicPr>
          <p:cNvPr id="5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 b="46749"/>
          <a:stretch>
            <a:fillRect/>
          </a:stretch>
        </p:blipFill>
        <p:spPr bwMode="auto">
          <a:xfrm>
            <a:off x="5073352" y="3645024"/>
            <a:ext cx="1946920" cy="13774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77208" y="386104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or?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Functional programming: </a:t>
            </a:r>
            <a:br>
              <a:rPr lang="en-GB" sz="3600" dirty="0" smtClean="0"/>
            </a:br>
            <a:r>
              <a:rPr lang="en-GB" sz="3600" dirty="0" smtClean="0"/>
              <a:t>what is it good for?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711349"/>
            <a:ext cx="8568952" cy="4525963"/>
          </a:xfrm>
        </p:spPr>
        <p:txBody>
          <a:bodyPr>
            <a:noAutofit/>
          </a:bodyPr>
          <a:lstStyle/>
          <a:p>
            <a:r>
              <a:rPr lang="en-GB" strike="sngStrike" dirty="0" smtClean="0"/>
              <a:t>Mathematical things only</a:t>
            </a:r>
          </a:p>
          <a:p>
            <a:r>
              <a:rPr lang="en-GB" dirty="0" smtClean="0"/>
              <a:t>Interactive &amp; collaborative domain </a:t>
            </a:r>
            <a:r>
              <a:rPr lang="en-GB" dirty="0" err="1" smtClean="0"/>
              <a:t>modeling</a:t>
            </a:r>
            <a:endParaRPr lang="en-GB" sz="2800" dirty="0" smtClean="0"/>
          </a:p>
          <a:p>
            <a:r>
              <a:rPr lang="en-GB" dirty="0" smtClean="0"/>
              <a:t>Representing a domain model accurately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long must a spec be?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If I asked a </a:t>
            </a:r>
            <a:r>
              <a:rPr lang="en-GB" dirty="0" smtClean="0">
                <a:solidFill>
                  <a:srgbClr val="C00000"/>
                </a:solidFill>
              </a:rPr>
              <a:t>non-expert </a:t>
            </a:r>
            <a:r>
              <a:rPr lang="en-GB" dirty="0" smtClean="0"/>
              <a:t>to write </a:t>
            </a:r>
            <a:r>
              <a:rPr lang="en-GB" dirty="0" smtClean="0">
                <a:solidFill>
                  <a:srgbClr val="C00000"/>
                </a:solidFill>
              </a:rPr>
              <a:t>the same app </a:t>
            </a:r>
            <a:r>
              <a:rPr lang="en-GB" dirty="0" smtClean="0"/>
              <a:t>for me, how big a spec would I need? Why?</a:t>
            </a:r>
          </a:p>
          <a:p>
            <a:endParaRPr lang="en-GB" dirty="0"/>
          </a:p>
        </p:txBody>
      </p:sp>
      <p:pic>
        <p:nvPicPr>
          <p:cNvPr id="4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952" y="3356992"/>
            <a:ext cx="1946920" cy="2586622"/>
          </a:xfrm>
          <a:prstGeom prst="rect">
            <a:avLst/>
          </a:prstGeom>
          <a:noFill/>
        </p:spPr>
      </p:pic>
      <p:pic>
        <p:nvPicPr>
          <p:cNvPr id="5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 b="46749"/>
          <a:stretch>
            <a:fillRect/>
          </a:stretch>
        </p:blipFill>
        <p:spPr bwMode="auto">
          <a:xfrm>
            <a:off x="5073352" y="3645024"/>
            <a:ext cx="1946920" cy="13774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77208" y="386104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or?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long must a spec be?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Which of these two projects is more likely to succeed? </a:t>
            </a:r>
          </a:p>
          <a:p>
            <a:pPr lvl="1"/>
            <a:r>
              <a:rPr lang="en-GB" dirty="0" smtClean="0"/>
              <a:t>Written by the </a:t>
            </a:r>
            <a:r>
              <a:rPr lang="en-GB" dirty="0" smtClean="0">
                <a:solidFill>
                  <a:srgbClr val="C00000"/>
                </a:solidFill>
              </a:rPr>
              <a:t>expert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rgbClr val="C00000"/>
                </a:solidFill>
              </a:rPr>
              <a:t>non-expert?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952" y="3356992"/>
            <a:ext cx="1946920" cy="2586622"/>
          </a:xfrm>
          <a:prstGeom prst="rect">
            <a:avLst/>
          </a:prstGeom>
          <a:noFill/>
        </p:spPr>
      </p:pic>
      <p:pic>
        <p:nvPicPr>
          <p:cNvPr id="5" name="Picture 2" descr="https://assets.uxbooth.com/uploads/2010/08/paper-pile.jpg"/>
          <p:cNvPicPr>
            <a:picLocks noChangeAspect="1" noChangeArrowheads="1"/>
          </p:cNvPicPr>
          <p:nvPr/>
        </p:nvPicPr>
        <p:blipFill>
          <a:blip r:embed="rId2" cstate="print"/>
          <a:srcRect b="46749"/>
          <a:stretch>
            <a:fillRect/>
          </a:stretch>
        </p:blipFill>
        <p:spPr bwMode="auto">
          <a:xfrm>
            <a:off x="5073352" y="3645024"/>
            <a:ext cx="1946920" cy="13774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77208" y="386104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or?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are experts better?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expert will build the app better </a:t>
            </a:r>
          </a:p>
          <a:p>
            <a:pPr lvl="1"/>
            <a:r>
              <a:rPr lang="en-GB" dirty="0" smtClean="0"/>
              <a:t>And faster </a:t>
            </a:r>
          </a:p>
          <a:p>
            <a:pPr lvl="1"/>
            <a:r>
              <a:rPr lang="en-GB" dirty="0" smtClean="0"/>
              <a:t>With a smaller spec</a:t>
            </a:r>
          </a:p>
          <a:p>
            <a:pPr lvl="1"/>
            <a:r>
              <a:rPr lang="en-GB" dirty="0" smtClean="0"/>
              <a:t>And less confusion</a:t>
            </a:r>
          </a:p>
          <a:p>
            <a:pPr>
              <a:buNone/>
            </a:pPr>
            <a:r>
              <a:rPr lang="en-GB" dirty="0" smtClean="0"/>
              <a:t>Because…</a:t>
            </a:r>
          </a:p>
          <a:p>
            <a:pPr lvl="1"/>
            <a:r>
              <a:rPr lang="en-GB" b="1" dirty="0" smtClean="0">
                <a:solidFill>
                  <a:srgbClr val="C00000"/>
                </a:solidFill>
              </a:rPr>
              <a:t>Shared knowledge</a:t>
            </a:r>
            <a:r>
              <a:rPr lang="en-GB" dirty="0" smtClean="0">
                <a:solidFill>
                  <a:srgbClr val="C00000"/>
                </a:solidFill>
              </a:rPr>
              <a:t> </a:t>
            </a:r>
            <a:r>
              <a:rPr lang="en-GB" dirty="0" smtClean="0"/>
              <a:t>of the domain </a:t>
            </a:r>
          </a:p>
          <a:p>
            <a:pPr lvl="1"/>
            <a:r>
              <a:rPr lang="en-GB" b="1" dirty="0" smtClean="0">
                <a:solidFill>
                  <a:srgbClr val="C00000"/>
                </a:solidFill>
              </a:rPr>
              <a:t>Shared vocabulary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Part II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Domain Driven Design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What does all this have to do </a:t>
            </a:r>
            <a:br>
              <a:rPr lang="en-GB" sz="3600" dirty="0" smtClean="0"/>
            </a:br>
            <a:r>
              <a:rPr lang="en-GB" sz="3600" dirty="0" smtClean="0"/>
              <a:t>with software projects?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In my experience, most projects fail because:</a:t>
            </a:r>
          </a:p>
          <a:p>
            <a:pPr lvl="1"/>
            <a:r>
              <a:rPr lang="en-GB" dirty="0" smtClean="0"/>
              <a:t>Misunderstanding requirements, or</a:t>
            </a:r>
          </a:p>
          <a:p>
            <a:pPr lvl="1"/>
            <a:r>
              <a:rPr lang="en-GB" dirty="0" smtClean="0"/>
              <a:t>Going in the wrong direction, or</a:t>
            </a:r>
          </a:p>
          <a:p>
            <a:pPr lvl="1"/>
            <a:r>
              <a:rPr lang="en-GB" dirty="0" smtClean="0"/>
              <a:t>Starting off in the right direction but veering off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What's the ideal software </a:t>
            </a:r>
            <a:br>
              <a:rPr lang="en-GB" dirty="0" smtClean="0"/>
            </a:br>
            <a:r>
              <a:rPr lang="en-GB" dirty="0" smtClean="0"/>
              <a:t>development process?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Build a shared mental model</a:t>
            </a:r>
          </a:p>
          <a:p>
            <a:pPr lvl="1"/>
            <a:r>
              <a:rPr lang="en-GB" dirty="0" smtClean="0"/>
              <a:t>Become an "expert"</a:t>
            </a:r>
          </a:p>
          <a:p>
            <a:pPr lvl="1"/>
            <a:r>
              <a:rPr lang="en-GB" dirty="0" smtClean="0"/>
              <a:t>Means a smaller spec</a:t>
            </a:r>
          </a:p>
          <a:p>
            <a:pPr lvl="1"/>
            <a:r>
              <a:rPr lang="en-GB" dirty="0" smtClean="0"/>
              <a:t>Less misunderstanding</a:t>
            </a:r>
          </a:p>
          <a:p>
            <a:r>
              <a:rPr lang="en-GB" i="1" dirty="0" smtClean="0"/>
              <a:t>And </a:t>
            </a:r>
            <a:r>
              <a:rPr lang="en-GB" dirty="0" smtClean="0"/>
              <a:t>have frequent feedback</a:t>
            </a:r>
          </a:p>
          <a:p>
            <a:pPr lvl="1"/>
            <a:r>
              <a:rPr lang="en-GB" dirty="0" smtClean="0"/>
              <a:t>Make sure you are going in the right direction</a:t>
            </a:r>
          </a:p>
          <a:p>
            <a:pPr lvl="2"/>
            <a:r>
              <a:rPr lang="en-GB" dirty="0" smtClean="0"/>
              <a:t>No point going fast in the wrong direction!</a:t>
            </a:r>
          </a:p>
          <a:p>
            <a:pPr lvl="1"/>
            <a:r>
              <a:rPr lang="en-GB" dirty="0" smtClean="0"/>
              <a:t>Do a course correction if goals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25963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58011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347864" y="2132856"/>
            <a:ext cx="1800200" cy="1800200"/>
          </a:xfrm>
          <a:prstGeom prst="arc">
            <a:avLst>
              <a:gd name="adj1" fmla="val 16458613"/>
              <a:gd name="adj2" fmla="val 15615940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538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Input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0224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34000" y="2700209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Process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04664"/>
            <a:ext cx="74168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+mj-lt"/>
              </a:rPr>
              <a:t>The software development process</a:t>
            </a:r>
            <a:endParaRPr lang="en-GB" sz="3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31840" y="1700808"/>
            <a:ext cx="2232248" cy="2664296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5963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58011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347864" y="2132856"/>
            <a:ext cx="1800200" cy="1800200"/>
          </a:xfrm>
          <a:prstGeom prst="arc">
            <a:avLst>
              <a:gd name="adj1" fmla="val 16458613"/>
              <a:gd name="adj2" fmla="val 15615940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538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Input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0224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34000" y="2700209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Process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2926099" y="4005064"/>
            <a:ext cx="2520280" cy="1531168"/>
            <a:chOff x="2926099" y="4005064"/>
            <a:chExt cx="2520280" cy="1531168"/>
          </a:xfrm>
        </p:grpSpPr>
        <p:sp>
          <p:nvSpPr>
            <p:cNvPr id="12" name="TextBox 11"/>
            <p:cNvSpPr txBox="1"/>
            <p:nvPr/>
          </p:nvSpPr>
          <p:spPr>
            <a:xfrm rot="21540000">
              <a:off x="2926099" y="4582125"/>
              <a:ext cx="2520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Developers love to focus on this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067944" y="4005064"/>
              <a:ext cx="144016" cy="57606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55576" y="404664"/>
            <a:ext cx="74168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+mj-lt"/>
              </a:rPr>
              <a:t>The software development process</a:t>
            </a:r>
            <a:endParaRPr lang="en-GB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21540000">
            <a:off x="2992198" y="1650753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Coding &amp; testing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31840" y="1700808"/>
            <a:ext cx="2232248" cy="2664296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5963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58011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347864" y="2132856"/>
            <a:ext cx="1800200" cy="1800200"/>
          </a:xfrm>
          <a:prstGeom prst="arc">
            <a:avLst>
              <a:gd name="adj1" fmla="val 16458613"/>
              <a:gd name="adj2" fmla="val 15615940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538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Input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0224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34000" y="2700209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Process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930" y="5729461"/>
            <a:ext cx="741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Garbage in                  Garbage out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76" y="404664"/>
            <a:ext cx="74168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+mj-lt"/>
              </a:rPr>
              <a:t>The software development process</a:t>
            </a:r>
            <a:endParaRPr lang="en-GB" sz="3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9592" y="1700808"/>
            <a:ext cx="2232248" cy="2664296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5963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580112" y="2996952"/>
            <a:ext cx="158417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347864" y="2132856"/>
            <a:ext cx="1800200" cy="1800200"/>
          </a:xfrm>
          <a:prstGeom prst="arc">
            <a:avLst>
              <a:gd name="adj1" fmla="val 16458613"/>
              <a:gd name="adj2" fmla="val 15615940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538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Input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0224" y="3195954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34000" y="2700209"/>
            <a:ext cx="17138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Process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 rot="-60000">
            <a:off x="470016" y="4819387"/>
            <a:ext cx="281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This </a:t>
            </a:r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talk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5729461"/>
            <a:ext cx="84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(reduce) Garbage in           (reduced) Garbage out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07704" y="4149079"/>
            <a:ext cx="144016" cy="57606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404664"/>
            <a:ext cx="74168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+mj-lt"/>
              </a:rPr>
              <a:t>The software development process</a:t>
            </a:r>
            <a:endParaRPr lang="en-GB" sz="3200" dirty="0"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07704" y="5373216"/>
            <a:ext cx="72008" cy="36004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540000">
            <a:off x="759950" y="1650753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Design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115616" y="1196752"/>
          <a:ext cx="6600056" cy="442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 rot="-180000">
            <a:off x="3215813" y="8302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 perfect match!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355976" y="1340768"/>
            <a:ext cx="144016" cy="237626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6" name="Picture 4" descr="http://mathieuhetu.com/wp-content/uploads/2011/03/domain_driven_desig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772816"/>
            <a:ext cx="3048000" cy="38957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60000" flipH="1">
            <a:off x="4654187" y="2506929"/>
            <a:ext cx="3881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"</a:t>
            </a:r>
            <a:r>
              <a:rPr lang="en-GB" sz="2800" dirty="0">
                <a:solidFill>
                  <a:srgbClr val="C00000"/>
                </a:solidFill>
                <a:latin typeface="Conformity" panose="00000400000000000000" pitchFamily="2" charset="0"/>
              </a:rPr>
              <a:t>Focus on the domain and domain logic rather than </a:t>
            </a:r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technology"</a:t>
            </a:r>
            <a:b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-- Eric Evans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361750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 rot="60000" flipH="1">
            <a:off x="5019599" y="2669482"/>
            <a:ext cx="3881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Or read the first 2 chapters of my book!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Why </a:t>
            </a:r>
            <a:r>
              <a:rPr lang="en-GB" u="sng" dirty="0" smtClean="0"/>
              <a:t>Domain</a:t>
            </a:r>
            <a:r>
              <a:rPr lang="en-GB" dirty="0" smtClean="0"/>
              <a:t>-Driven Design?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0312" y="2564904"/>
            <a:ext cx="10081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 smtClean="0">
                <a:solidFill>
                  <a:srgbClr val="C00000"/>
                </a:solidFill>
                <a:sym typeface="Wingdings"/>
              </a:rPr>
              <a:t>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Waterfall</a:t>
            </a:r>
            <a:endParaRPr lang="en-GB" dirty="0"/>
          </a:p>
        </p:txBody>
      </p:sp>
      <p:pic>
        <p:nvPicPr>
          <p:cNvPr id="5" name="Picture 4" descr="mental-model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236356"/>
            <a:ext cx="6624641" cy="4802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-60000">
            <a:off x="6474898" y="3956203"/>
            <a:ext cx="266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No shared model</a:t>
            </a:r>
          </a:p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No feedback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-60000">
            <a:off x="6304555" y="5468986"/>
            <a:ext cx="266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Like a bad children's game…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Interlude: </a:t>
            </a:r>
            <a:br>
              <a:rPr lang="en-GB" dirty="0" smtClean="0"/>
            </a:br>
            <a:r>
              <a:rPr lang="en-GB" dirty="0" smtClean="0"/>
              <a:t>Waterfall development video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548680"/>
            <a:ext cx="8229600" cy="1143000"/>
          </a:xfrm>
        </p:spPr>
        <p:txBody>
          <a:bodyPr>
            <a:noAutofit/>
          </a:bodyPr>
          <a:lstStyle/>
          <a:p>
            <a:r>
              <a:rPr lang="en-GB" sz="2800" dirty="0" smtClean="0"/>
              <a:t>Warning: It's the </a:t>
            </a:r>
            <a:r>
              <a:rPr lang="en-GB" sz="2800" u="sng" dirty="0" smtClean="0"/>
              <a:t>developer'</a:t>
            </a:r>
            <a:r>
              <a:rPr lang="en-GB" sz="2800" dirty="0" smtClean="0"/>
              <a:t>s understanding </a:t>
            </a:r>
            <a:br>
              <a:rPr lang="en-GB" sz="2800" dirty="0" smtClean="0"/>
            </a:br>
            <a:r>
              <a:rPr lang="en-GB" sz="2800" dirty="0" smtClean="0"/>
              <a:t>of the domain that gets deployed to production!</a:t>
            </a:r>
            <a:endParaRPr lang="en-GB" sz="2800" dirty="0"/>
          </a:p>
        </p:txBody>
      </p:sp>
      <p:pic>
        <p:nvPicPr>
          <p:cNvPr id="171010" name="Picture 2" descr="Things To Consider When Leaving Your Child Home Alone â Camm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150858"/>
            <a:ext cx="5285160" cy="3963870"/>
          </a:xfrm>
          <a:prstGeom prst="rect">
            <a:avLst/>
          </a:prstGeom>
          <a:noFill/>
        </p:spPr>
      </p:pic>
      <p:pic>
        <p:nvPicPr>
          <p:cNvPr id="4" name="Picture 6" descr="http://clipart-library.com/images/ziX5kozXT.jpg"/>
          <p:cNvPicPr>
            <a:picLocks noChangeAspect="1" noChangeArrowheads="1"/>
          </p:cNvPicPr>
          <p:nvPr/>
        </p:nvPicPr>
        <p:blipFill>
          <a:blip r:embed="rId3" cstate="print"/>
          <a:srcRect l="39154"/>
          <a:stretch>
            <a:fillRect/>
          </a:stretch>
        </p:blipFill>
        <p:spPr bwMode="auto">
          <a:xfrm>
            <a:off x="7358082" y="3286124"/>
            <a:ext cx="1342256" cy="2206004"/>
          </a:xfrm>
          <a:prstGeom prst="rect">
            <a:avLst/>
          </a:prstGeom>
          <a:noFill/>
        </p:spPr>
      </p:pic>
      <p:grpSp>
        <p:nvGrpSpPr>
          <p:cNvPr id="5" name="Group 5"/>
          <p:cNvGrpSpPr/>
          <p:nvPr/>
        </p:nvGrpSpPr>
        <p:grpSpPr>
          <a:xfrm>
            <a:off x="642910" y="3214686"/>
            <a:ext cx="1609471" cy="2244788"/>
            <a:chOff x="899592" y="1052736"/>
            <a:chExt cx="2127870" cy="3257550"/>
          </a:xfrm>
        </p:grpSpPr>
        <p:pic>
          <p:nvPicPr>
            <p:cNvPr id="6" name="Picture 2" descr="https://3.bp.blogspot.com/_HA0znfpVO9Q/TMXdc33KCiI/AAAAAAAAAI8/Y_Ol8e7kV6s/s1600/fork_hand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052736"/>
              <a:ext cx="1047750" cy="3257550"/>
            </a:xfrm>
            <a:prstGeom prst="rect">
              <a:avLst/>
            </a:prstGeom>
            <a:noFill/>
          </p:spPr>
        </p:pic>
        <p:pic>
          <p:nvPicPr>
            <p:cNvPr id="7" name="Picture 4" descr="https://3.bp.blogspot.com/_HA0znfpVO9Q/TMXdc33KCiI/AAAAAAAAAI8/Y_Ol8e7kV6s/s1600/fork_hand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9592" y="1052736"/>
              <a:ext cx="1047750" cy="32575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488" y="1724025"/>
            <a:ext cx="59150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Agile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-60000">
            <a:off x="4724140" y="5029181"/>
            <a:ext cx="266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Focus on feedback is good...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-60000">
            <a:off x="1483779" y="4532267"/>
            <a:ext cx="266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Frequent deliverables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488" y="1724025"/>
            <a:ext cx="59150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Agile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373703" y="4941168"/>
            <a:ext cx="3513849" cy="1354229"/>
            <a:chOff x="5822996" y="3140968"/>
            <a:chExt cx="3513849" cy="1354229"/>
          </a:xfrm>
        </p:grpSpPr>
        <p:sp>
          <p:nvSpPr>
            <p:cNvPr id="7" name="TextBox 6"/>
            <p:cNvSpPr txBox="1"/>
            <p:nvPr/>
          </p:nvSpPr>
          <p:spPr>
            <a:xfrm rot="21480000" flipH="1">
              <a:off x="5822996" y="3417979"/>
              <a:ext cx="35138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But code is still a "translation"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245429" y="3140968"/>
              <a:ext cx="0" cy="2880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ntal-model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326321"/>
            <a:ext cx="6740854" cy="4118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Domain-Driven Design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812360" y="2564904"/>
            <a:ext cx="10081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GB" sz="11500" dirty="0">
              <a:solidFill>
                <a:srgbClr val="00B05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19427" y="4293096"/>
            <a:ext cx="3513849" cy="2171222"/>
            <a:chOff x="4668720" y="2492896"/>
            <a:chExt cx="3513849" cy="2171222"/>
          </a:xfrm>
        </p:grpSpPr>
        <p:sp>
          <p:nvSpPr>
            <p:cNvPr id="6" name="TextBox 5"/>
            <p:cNvSpPr txBox="1"/>
            <p:nvPr/>
          </p:nvSpPr>
          <p:spPr>
            <a:xfrm rot="21480000" flipH="1">
              <a:off x="4668720" y="3710011"/>
              <a:ext cx="35138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shared language</a:t>
              </a:r>
              <a:b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800" dirty="0" smtClean="0">
                  <a:solidFill>
                    <a:srgbClr val="C00000"/>
                  </a:solidFill>
                  <a:latin typeface="Conformity" pitchFamily="2" charset="0"/>
                </a:rPr>
                <a:t>shared concepts</a:t>
              </a:r>
              <a:endParaRPr lang="en-GB" sz="28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237317" y="2492896"/>
              <a:ext cx="0" cy="12241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ntal-model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548680"/>
            <a:ext cx="6740854" cy="41189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11795" y="3933056"/>
            <a:ext cx="2088232" cy="1080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11"/>
          <p:cNvGrpSpPr/>
          <p:nvPr/>
        </p:nvGrpSpPr>
        <p:grpSpPr>
          <a:xfrm>
            <a:off x="629287" y="4437112"/>
            <a:ext cx="4518777" cy="1282221"/>
            <a:chOff x="228341" y="3356992"/>
            <a:chExt cx="4518777" cy="1282221"/>
          </a:xfrm>
        </p:grpSpPr>
        <p:sp>
          <p:nvSpPr>
            <p:cNvPr id="11" name="TextBox 10"/>
            <p:cNvSpPr txBox="1"/>
            <p:nvPr/>
          </p:nvSpPr>
          <p:spPr>
            <a:xfrm rot="21480000" flipH="1">
              <a:off x="228341" y="3561995"/>
              <a:ext cx="35138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shared language</a:t>
              </a:r>
              <a:b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3200" dirty="0" smtClean="0">
                  <a:solidFill>
                    <a:srgbClr val="C00000"/>
                  </a:solidFill>
                  <a:latin typeface="Conformity" pitchFamily="2" charset="0"/>
                </a:rPr>
                <a:t>shared concepts</a:t>
              </a:r>
              <a:endParaRPr lang="en-GB" sz="32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234950" y="3356992"/>
              <a:ext cx="1512168" cy="43204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065018" y="4653136"/>
            <a:ext cx="4892903" cy="1400510"/>
            <a:chOff x="4065018" y="4653136"/>
            <a:chExt cx="4892903" cy="1400510"/>
          </a:xfrm>
        </p:grpSpPr>
        <p:sp>
          <p:nvSpPr>
            <p:cNvPr id="10" name="TextBox 9"/>
            <p:cNvSpPr txBox="1"/>
            <p:nvPr/>
          </p:nvSpPr>
          <p:spPr>
            <a:xfrm rot="21480000" flipH="1">
              <a:off x="4065018" y="5591981"/>
              <a:ext cx="4892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Domain model == code == documentation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5868144" y="4653136"/>
              <a:ext cx="144016" cy="9361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Part I: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Domain-Driven Design and </a:t>
            </a:r>
            <a:br>
              <a:rPr lang="en-GB" dirty="0" smtClean="0"/>
            </a:br>
            <a:r>
              <a:rPr lang="en-GB" dirty="0" smtClean="0"/>
              <a:t>Domain Modelling</a:t>
            </a:r>
            <a:endParaRPr lang="en-GB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83568" y="5445224"/>
            <a:ext cx="7920880" cy="550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 rot="21344175" flipH="1">
            <a:off x="4724046" y="4204139"/>
            <a:ext cx="3881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Why is it important, </a:t>
            </a:r>
          </a:p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and why should you care?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Agile contribution: </a:t>
            </a:r>
          </a:p>
          <a:p>
            <a:pPr lvl="1"/>
            <a:r>
              <a:rPr lang="en-GB" b="1" u="sng" dirty="0" smtClean="0">
                <a:solidFill>
                  <a:srgbClr val="C00000"/>
                </a:solidFill>
              </a:rPr>
              <a:t>Rapid feedback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dirty="0" smtClean="0"/>
              <a:t>during design</a:t>
            </a:r>
          </a:p>
          <a:p>
            <a:r>
              <a:rPr lang="en-GB" dirty="0" smtClean="0"/>
              <a:t>DDD contribution:</a:t>
            </a:r>
          </a:p>
          <a:p>
            <a:pPr lvl="1"/>
            <a:r>
              <a:rPr lang="en-GB" dirty="0" smtClean="0"/>
              <a:t>Stakeholders have a </a:t>
            </a:r>
            <a:r>
              <a:rPr lang="en-GB" b="1" u="sng" dirty="0" smtClean="0">
                <a:solidFill>
                  <a:srgbClr val="C00000"/>
                </a:solidFill>
              </a:rPr>
              <a:t>shared mental model</a:t>
            </a:r>
          </a:p>
          <a:p>
            <a:pPr lvl="1"/>
            <a:r>
              <a:rPr lang="en-GB" dirty="0" smtClean="0"/>
              <a:t>…which is also represented in the </a:t>
            </a:r>
            <a:r>
              <a:rPr lang="en-GB" b="1" u="sng" dirty="0" smtClean="0">
                <a:solidFill>
                  <a:srgbClr val="C00000"/>
                </a:solidFill>
              </a:rPr>
              <a:t>code</a:t>
            </a:r>
            <a:r>
              <a:rPr lang="en-GB" dirty="0" smtClean="0"/>
              <a:t> 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can we do design right?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Can you really make code represent the domain?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The International Obfuscated C Code Contest â LAST RAY OF HOPE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7598" t="16925" r="12890" b="12553"/>
          <a:stretch>
            <a:fillRect/>
          </a:stretch>
        </p:blipFill>
        <p:spPr bwMode="auto">
          <a:xfrm>
            <a:off x="412818" y="1028733"/>
            <a:ext cx="8318364" cy="54246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 flipH="1">
            <a:off x="467543" y="33265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What non-developers think source code looks like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724128" y="69269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and some C developers!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</a:t>
            </a:r>
          </a:p>
          <a:p>
            <a:pPr>
              <a:buNone/>
            </a:pPr>
            <a:r>
              <a:rPr lang="en-GB" sz="2400" dirty="0" smtClean="0"/>
              <a:t>                       | Nine | Ten | Jack | Queen | King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Players: Player list}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Deck –› (Deck * Card)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23528" y="908720"/>
            <a:ext cx="432048" cy="5616624"/>
          </a:xfrm>
          <a:prstGeom prst="leftBrac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 rot="16200000" flipH="1">
            <a:off x="-1625044" y="3136612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Shared language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724127" y="116632"/>
            <a:ext cx="324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What DDD source code should look like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393144" flipH="1">
            <a:off x="6481819" y="3140279"/>
            <a:ext cx="2411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Even if you don't know F#, you have an idea of what the important concepts are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animBg="1"/>
      <p:bldP spid="39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</a:t>
            </a:r>
          </a:p>
          <a:p>
            <a:pPr>
              <a:buNone/>
            </a:pPr>
            <a:r>
              <a:rPr lang="en-GB" sz="2400" dirty="0" smtClean="0"/>
              <a:t>                       | Nine | Ten | Jack | Queen | King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Players: Player list}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Deck –› (Deck * Card)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7" name="TextBox 6"/>
          <p:cNvSpPr txBox="1"/>
          <p:nvPr/>
        </p:nvSpPr>
        <p:spPr>
          <a:xfrm rot="21600000" flipH="1">
            <a:off x="3923928" y="3068961"/>
            <a:ext cx="514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*  means a pair. Choose one from each type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1480000" flipH="1">
            <a:off x="6097805" y="49259"/>
            <a:ext cx="283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'|' means a choice -- pick one from the list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55976" y="548680"/>
            <a:ext cx="1800200" cy="43204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1780000" flipH="1">
            <a:off x="6801337" y="4389592"/>
            <a:ext cx="241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X -&gt; Y means a workflow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- input of X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- output of Y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062901" y="2996953"/>
            <a:ext cx="1149059" cy="360040"/>
          </a:xfrm>
          <a:custGeom>
            <a:avLst/>
            <a:gdLst>
              <a:gd name="connsiteX0" fmla="*/ 1773865 w 1773865"/>
              <a:gd name="connsiteY0" fmla="*/ 818707 h 818707"/>
              <a:gd name="connsiteX1" fmla="*/ 285307 w 1773865"/>
              <a:gd name="connsiteY1" fmla="*/ 265814 h 818707"/>
              <a:gd name="connsiteX2" fmla="*/ 62024 w 1773865"/>
              <a:gd name="connsiteY2" fmla="*/ 0 h 818707"/>
              <a:gd name="connsiteX0" fmla="*/ 1843148 w 1843148"/>
              <a:gd name="connsiteY0" fmla="*/ 818707 h 818707"/>
              <a:gd name="connsiteX1" fmla="*/ 285307 w 1843148"/>
              <a:gd name="connsiteY1" fmla="*/ 361254 h 818707"/>
              <a:gd name="connsiteX2" fmla="*/ 131307 w 1843148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381818 w 1381818"/>
              <a:gd name="connsiteY0" fmla="*/ 481672 h 561950"/>
              <a:gd name="connsiteX1" fmla="*/ 229689 w 1381818"/>
              <a:gd name="connsiteY1" fmla="*/ 481671 h 561950"/>
              <a:gd name="connsiteX2" fmla="*/ 3681 w 1381818"/>
              <a:gd name="connsiteY2" fmla="*/ 0 h 561950"/>
              <a:gd name="connsiteX0" fmla="*/ 1378137 w 1397431"/>
              <a:gd name="connsiteY0" fmla="*/ 481672 h 561950"/>
              <a:gd name="connsiteX1" fmla="*/ 1205410 w 1397431"/>
              <a:gd name="connsiteY1" fmla="*/ 481672 h 561950"/>
              <a:gd name="connsiteX2" fmla="*/ 226008 w 1397431"/>
              <a:gd name="connsiteY2" fmla="*/ 481671 h 561950"/>
              <a:gd name="connsiteX3" fmla="*/ 0 w 1397431"/>
              <a:gd name="connsiteY3" fmla="*/ 0 h 561950"/>
              <a:gd name="connsiteX0" fmla="*/ 1378137 w 1378137"/>
              <a:gd name="connsiteY0" fmla="*/ 481672 h 602090"/>
              <a:gd name="connsiteX1" fmla="*/ 1032681 w 1378137"/>
              <a:gd name="connsiteY1" fmla="*/ 602090 h 602090"/>
              <a:gd name="connsiteX2" fmla="*/ 226008 w 1378137"/>
              <a:gd name="connsiteY2" fmla="*/ 481671 h 602090"/>
              <a:gd name="connsiteX3" fmla="*/ 0 w 1378137"/>
              <a:gd name="connsiteY3" fmla="*/ 0 h 6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8137" h="602090">
                <a:moveTo>
                  <a:pt x="1378137" y="481672"/>
                </a:moveTo>
                <a:cubicBezTo>
                  <a:pt x="1377755" y="480663"/>
                  <a:pt x="1224702" y="602090"/>
                  <a:pt x="1032681" y="602090"/>
                </a:cubicBezTo>
                <a:cubicBezTo>
                  <a:pt x="840660" y="602090"/>
                  <a:pt x="398121" y="582019"/>
                  <a:pt x="226008" y="481671"/>
                </a:cubicBezTo>
                <a:cubicBezTo>
                  <a:pt x="53895" y="381323"/>
                  <a:pt x="7639" y="82989"/>
                  <a:pt x="0" y="0"/>
                </a:cubicBezTo>
              </a:path>
            </a:pathLst>
          </a:cu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/>
          <p:nvPr/>
        </p:nvSpPr>
        <p:spPr>
          <a:xfrm flipV="1">
            <a:off x="3275856" y="5373215"/>
            <a:ext cx="3528392" cy="336037"/>
          </a:xfrm>
          <a:custGeom>
            <a:avLst/>
            <a:gdLst>
              <a:gd name="connsiteX0" fmla="*/ 1773865 w 1773865"/>
              <a:gd name="connsiteY0" fmla="*/ 818707 h 818707"/>
              <a:gd name="connsiteX1" fmla="*/ 285307 w 1773865"/>
              <a:gd name="connsiteY1" fmla="*/ 265814 h 818707"/>
              <a:gd name="connsiteX2" fmla="*/ 62024 w 1773865"/>
              <a:gd name="connsiteY2" fmla="*/ 0 h 818707"/>
              <a:gd name="connsiteX0" fmla="*/ 1843148 w 1843148"/>
              <a:gd name="connsiteY0" fmla="*/ 818707 h 818707"/>
              <a:gd name="connsiteX1" fmla="*/ 285307 w 1843148"/>
              <a:gd name="connsiteY1" fmla="*/ 361254 h 818707"/>
              <a:gd name="connsiteX2" fmla="*/ 131307 w 1843148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381818 w 1381818"/>
              <a:gd name="connsiteY0" fmla="*/ 481672 h 561950"/>
              <a:gd name="connsiteX1" fmla="*/ 229689 w 1381818"/>
              <a:gd name="connsiteY1" fmla="*/ 481671 h 561950"/>
              <a:gd name="connsiteX2" fmla="*/ 3681 w 1381818"/>
              <a:gd name="connsiteY2" fmla="*/ 0 h 561950"/>
              <a:gd name="connsiteX0" fmla="*/ 1381818 w 1381818"/>
              <a:gd name="connsiteY0" fmla="*/ 481672 h 561950"/>
              <a:gd name="connsiteX1" fmla="*/ 229689 w 1381818"/>
              <a:gd name="connsiteY1" fmla="*/ 481671 h 561950"/>
              <a:gd name="connsiteX2" fmla="*/ 3681 w 1381818"/>
              <a:gd name="connsiteY2" fmla="*/ 0 h 561950"/>
              <a:gd name="connsiteX0" fmla="*/ 1381818 w 1381818"/>
              <a:gd name="connsiteY0" fmla="*/ 481672 h 561950"/>
              <a:gd name="connsiteX1" fmla="*/ 229689 w 1381818"/>
              <a:gd name="connsiteY1" fmla="*/ 481671 h 561950"/>
              <a:gd name="connsiteX2" fmla="*/ 3681 w 1381818"/>
              <a:gd name="connsiteY2" fmla="*/ 0 h 5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818" h="561950">
                <a:moveTo>
                  <a:pt x="1381818" y="481672"/>
                </a:moveTo>
                <a:cubicBezTo>
                  <a:pt x="714162" y="235870"/>
                  <a:pt x="459378" y="561950"/>
                  <a:pt x="229689" y="481671"/>
                </a:cubicBezTo>
                <a:cubicBezTo>
                  <a:pt x="0" y="401392"/>
                  <a:pt x="74423" y="433955"/>
                  <a:pt x="3681" y="0"/>
                </a:cubicBezTo>
              </a:path>
            </a:pathLst>
          </a:cu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 rot="21600000" flipH="1">
            <a:off x="4499992" y="364502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list type is built in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 flipH="1" flipV="1">
            <a:off x="3635896" y="3573016"/>
            <a:ext cx="1149059" cy="144016"/>
          </a:xfrm>
          <a:custGeom>
            <a:avLst/>
            <a:gdLst>
              <a:gd name="connsiteX0" fmla="*/ 1773865 w 1773865"/>
              <a:gd name="connsiteY0" fmla="*/ 818707 h 818707"/>
              <a:gd name="connsiteX1" fmla="*/ 285307 w 1773865"/>
              <a:gd name="connsiteY1" fmla="*/ 265814 h 818707"/>
              <a:gd name="connsiteX2" fmla="*/ 62024 w 1773865"/>
              <a:gd name="connsiteY2" fmla="*/ 0 h 818707"/>
              <a:gd name="connsiteX0" fmla="*/ 1843148 w 1843148"/>
              <a:gd name="connsiteY0" fmla="*/ 818707 h 818707"/>
              <a:gd name="connsiteX1" fmla="*/ 285307 w 1843148"/>
              <a:gd name="connsiteY1" fmla="*/ 361254 h 818707"/>
              <a:gd name="connsiteX2" fmla="*/ 131307 w 1843148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771140 w 1771140"/>
              <a:gd name="connsiteY0" fmla="*/ 818707 h 818707"/>
              <a:gd name="connsiteX1" fmla="*/ 285307 w 1771140"/>
              <a:gd name="connsiteY1" fmla="*/ 481671 h 818707"/>
              <a:gd name="connsiteX2" fmla="*/ 59299 w 1771140"/>
              <a:gd name="connsiteY2" fmla="*/ 0 h 81870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493327 w 1493327"/>
              <a:gd name="connsiteY0" fmla="*/ 521375 h 568567"/>
              <a:gd name="connsiteX1" fmla="*/ 245619 w 1493327"/>
              <a:gd name="connsiteY1" fmla="*/ 481671 h 568567"/>
              <a:gd name="connsiteX2" fmla="*/ 19611 w 1493327"/>
              <a:gd name="connsiteY2" fmla="*/ 0 h 568567"/>
              <a:gd name="connsiteX0" fmla="*/ 1381818 w 1381818"/>
              <a:gd name="connsiteY0" fmla="*/ 481672 h 561950"/>
              <a:gd name="connsiteX1" fmla="*/ 229689 w 1381818"/>
              <a:gd name="connsiteY1" fmla="*/ 481671 h 561950"/>
              <a:gd name="connsiteX2" fmla="*/ 3681 w 1381818"/>
              <a:gd name="connsiteY2" fmla="*/ 0 h 561950"/>
              <a:gd name="connsiteX0" fmla="*/ 1378137 w 1397431"/>
              <a:gd name="connsiteY0" fmla="*/ 481672 h 561950"/>
              <a:gd name="connsiteX1" fmla="*/ 1205410 w 1397431"/>
              <a:gd name="connsiteY1" fmla="*/ 481672 h 561950"/>
              <a:gd name="connsiteX2" fmla="*/ 226008 w 1397431"/>
              <a:gd name="connsiteY2" fmla="*/ 481671 h 561950"/>
              <a:gd name="connsiteX3" fmla="*/ 0 w 1397431"/>
              <a:gd name="connsiteY3" fmla="*/ 0 h 561950"/>
              <a:gd name="connsiteX0" fmla="*/ 1378137 w 1378137"/>
              <a:gd name="connsiteY0" fmla="*/ 481672 h 602090"/>
              <a:gd name="connsiteX1" fmla="*/ 1032681 w 1378137"/>
              <a:gd name="connsiteY1" fmla="*/ 602090 h 602090"/>
              <a:gd name="connsiteX2" fmla="*/ 226008 w 1378137"/>
              <a:gd name="connsiteY2" fmla="*/ 481671 h 602090"/>
              <a:gd name="connsiteX3" fmla="*/ 0 w 1378137"/>
              <a:gd name="connsiteY3" fmla="*/ 0 h 6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8137" h="602090">
                <a:moveTo>
                  <a:pt x="1378137" y="481672"/>
                </a:moveTo>
                <a:cubicBezTo>
                  <a:pt x="1377755" y="480663"/>
                  <a:pt x="1224702" y="602090"/>
                  <a:pt x="1032681" y="602090"/>
                </a:cubicBezTo>
                <a:cubicBezTo>
                  <a:pt x="840660" y="602090"/>
                  <a:pt x="398121" y="582019"/>
                  <a:pt x="226008" y="481671"/>
                </a:cubicBezTo>
                <a:cubicBezTo>
                  <a:pt x="53895" y="381323"/>
                  <a:pt x="7639" y="82989"/>
                  <a:pt x="0" y="0"/>
                </a:cubicBezTo>
              </a:path>
            </a:pathLst>
          </a:cu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/>
      <p:bldP spid="49" grpId="0" animBg="1"/>
      <p:bldP spid="50" grpId="0" animBg="1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71800" y="2323121"/>
            <a:ext cx="3240000" cy="108012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Deal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107504" y="2179105"/>
            <a:ext cx="2664296" cy="1296144"/>
            <a:chOff x="107504" y="2564904"/>
            <a:chExt cx="2664296" cy="129614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907704" y="3284984"/>
              <a:ext cx="864096" cy="0"/>
            </a:xfrm>
            <a:prstGeom prst="straightConnector1">
              <a:avLst/>
            </a:prstGeom>
            <a:noFill/>
            <a:ln w="7620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107504" y="2564904"/>
              <a:ext cx="1800000" cy="129614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/>
                <a:t>original</a:t>
              </a:r>
            </a:p>
            <a:p>
              <a:pPr algn="ctr"/>
              <a:r>
                <a:rPr lang="en-GB" sz="3200" dirty="0" smtClean="0"/>
                <a:t>Deck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012160" y="1268760"/>
            <a:ext cx="2736104" cy="2998577"/>
            <a:chOff x="6012160" y="1654559"/>
            <a:chExt cx="2736104" cy="299857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012160" y="3284984"/>
              <a:ext cx="864096" cy="0"/>
            </a:xfrm>
            <a:prstGeom prst="straightConnector1">
              <a:avLst/>
            </a:prstGeom>
            <a:noFill/>
            <a:ln w="7620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</p:cxnSp>
        <p:sp>
          <p:nvSpPr>
            <p:cNvPr id="16" name="Rounded Rectangle 15"/>
            <p:cNvSpPr/>
            <p:nvPr/>
          </p:nvSpPr>
          <p:spPr>
            <a:xfrm>
              <a:off x="6948264" y="1654559"/>
              <a:ext cx="1800000" cy="14144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remaining</a:t>
              </a:r>
            </a:p>
            <a:p>
              <a:pPr algn="ctr"/>
              <a:r>
                <a:rPr lang="en-GB" sz="3200" dirty="0" smtClean="0"/>
                <a:t>Deck</a:t>
              </a:r>
              <a:br>
                <a:rPr lang="en-GB" sz="3200" dirty="0" smtClean="0"/>
              </a:br>
              <a:r>
                <a:rPr lang="en-GB" dirty="0" smtClean="0"/>
                <a:t>with card missing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48264" y="3356992"/>
              <a:ext cx="1800000" cy="129614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Card</a:t>
              </a:r>
              <a:br>
                <a:rPr lang="en-GB" sz="3200" dirty="0" smtClean="0"/>
              </a:br>
              <a:r>
                <a:rPr lang="en-GB" dirty="0" smtClean="0"/>
                <a:t>on table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flipH="1">
            <a:off x="1627092" y="260648"/>
            <a:ext cx="5611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>
                <a:solidFill>
                  <a:srgbClr val="C00000"/>
                </a:solidFill>
                <a:latin typeface="Conformity" pitchFamily="2" charset="0"/>
              </a:rPr>
              <a:t>Modeling</a:t>
            </a: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an action with a function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95536" y="4725144"/>
            <a:ext cx="8229600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latin typeface="Consolas" pitchFamily="49" charset="0"/>
              </a:rPr>
              <a:t>type Deal = Deck -&gt; (Deck * Card)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3779912" y="5229200"/>
            <a:ext cx="792088" cy="1109737"/>
            <a:chOff x="3779912" y="5229200"/>
            <a:chExt cx="792088" cy="1109737"/>
          </a:xfrm>
        </p:grpSpPr>
        <p:sp>
          <p:nvSpPr>
            <p:cNvPr id="13" name="TextBox 12"/>
            <p:cNvSpPr txBox="1"/>
            <p:nvPr/>
          </p:nvSpPr>
          <p:spPr>
            <a:xfrm rot="21600000" flipH="1">
              <a:off x="3779912" y="5877272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Input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067944" y="5229200"/>
              <a:ext cx="0" cy="64807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4"/>
          <p:cNvGrpSpPr/>
          <p:nvPr/>
        </p:nvGrpSpPr>
        <p:grpSpPr>
          <a:xfrm>
            <a:off x="5868144" y="5229200"/>
            <a:ext cx="936104" cy="1109737"/>
            <a:chOff x="3635896" y="5229200"/>
            <a:chExt cx="936104" cy="1109737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3635896" y="5877272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Output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067944" y="5229200"/>
              <a:ext cx="0" cy="64807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71800" y="2323121"/>
            <a:ext cx="3240000" cy="1080120"/>
          </a:xfrm>
          <a:prstGeom prst="rect">
            <a:avLst/>
          </a:prstGeom>
          <a:solidFill>
            <a:srgbClr val="D8D8D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Pickup Card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6012160" y="2251113"/>
            <a:ext cx="2664096" cy="1296144"/>
            <a:chOff x="6012160" y="2636912"/>
            <a:chExt cx="2664096" cy="129614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012160" y="3284984"/>
              <a:ext cx="864096" cy="0"/>
            </a:xfrm>
            <a:prstGeom prst="straightConnector1">
              <a:avLst/>
            </a:prstGeom>
            <a:noFill/>
            <a:ln w="7620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</p:cxnSp>
        <p:sp>
          <p:nvSpPr>
            <p:cNvPr id="16" name="Rounded Rectangle 15"/>
            <p:cNvSpPr/>
            <p:nvPr/>
          </p:nvSpPr>
          <p:spPr>
            <a:xfrm>
              <a:off x="6876256" y="2636912"/>
              <a:ext cx="1800000" cy="129614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updated</a:t>
              </a:r>
            </a:p>
            <a:p>
              <a:pPr algn="ctr"/>
              <a:r>
                <a:rPr lang="en-GB" sz="3200" dirty="0" smtClean="0"/>
                <a:t>Hand</a:t>
              </a:r>
              <a:br>
                <a:rPr lang="en-GB" sz="3200" dirty="0" smtClean="0"/>
              </a:br>
              <a:r>
                <a:rPr lang="en-GB" dirty="0" smtClean="0"/>
                <a:t>with card added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51720" y="1459025"/>
            <a:ext cx="2520080" cy="2880320"/>
            <a:chOff x="251720" y="1844824"/>
            <a:chExt cx="2520080" cy="288032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907704" y="3284984"/>
              <a:ext cx="864096" cy="0"/>
            </a:xfrm>
            <a:prstGeom prst="straightConnector1">
              <a:avLst/>
            </a:prstGeom>
            <a:noFill/>
            <a:ln w="76200">
              <a:solidFill>
                <a:srgbClr val="000000"/>
              </a:solidFill>
              <a:round/>
              <a:headEnd type="none" w="med" len="med"/>
              <a:tailEnd type="arrow" w="med" len="med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251720" y="1844824"/>
              <a:ext cx="1800000" cy="129614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original</a:t>
              </a:r>
            </a:p>
            <a:p>
              <a:pPr algn="ctr"/>
              <a:r>
                <a:rPr lang="en-GB" sz="3200" dirty="0" smtClean="0"/>
                <a:t>Hand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1720" y="3429000"/>
              <a:ext cx="1800000" cy="129614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/>
                <a:t>Card</a:t>
              </a:r>
              <a:br>
                <a:rPr lang="en-GB" sz="3200" dirty="0" smtClean="0"/>
              </a:br>
              <a:r>
                <a:rPr lang="en-GB" dirty="0" smtClean="0"/>
                <a:t>on table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flipH="1">
            <a:off x="1627092" y="260648"/>
            <a:ext cx="5611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>
                <a:solidFill>
                  <a:srgbClr val="C00000"/>
                </a:solidFill>
                <a:latin typeface="Conformity" pitchFamily="2" charset="0"/>
              </a:rPr>
              <a:t>Modeling</a:t>
            </a: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an action with a function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95536" y="4725144"/>
            <a:ext cx="8229600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en-GB" sz="2800" dirty="0" smtClean="0">
                <a:latin typeface="Consolas" pitchFamily="49" charset="0"/>
              </a:rPr>
              <a:t> type </a:t>
            </a:r>
            <a:r>
              <a:rPr lang="en-GB" sz="2800" dirty="0" err="1" smtClean="0">
                <a:latin typeface="Consolas" pitchFamily="49" charset="0"/>
              </a:rPr>
              <a:t>PickupCard</a:t>
            </a:r>
            <a:r>
              <a:rPr lang="en-GB" sz="2800" dirty="0" smtClean="0">
                <a:latin typeface="Consolas" pitchFamily="49" charset="0"/>
              </a:rPr>
              <a:t> = (Hand * Card) –&gt; Hand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5436096" y="5229200"/>
            <a:ext cx="792088" cy="1109737"/>
            <a:chOff x="3779912" y="5229200"/>
            <a:chExt cx="792088" cy="1109737"/>
          </a:xfrm>
        </p:grpSpPr>
        <p:sp>
          <p:nvSpPr>
            <p:cNvPr id="18" name="TextBox 17"/>
            <p:cNvSpPr txBox="1"/>
            <p:nvPr/>
          </p:nvSpPr>
          <p:spPr>
            <a:xfrm rot="21600000" flipH="1">
              <a:off x="3779912" y="5877272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Input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067944" y="5229200"/>
              <a:ext cx="0" cy="64807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0"/>
          <p:cNvGrpSpPr/>
          <p:nvPr/>
        </p:nvGrpSpPr>
        <p:grpSpPr>
          <a:xfrm>
            <a:off x="7524328" y="5229200"/>
            <a:ext cx="936104" cy="1109737"/>
            <a:chOff x="3635896" y="5229200"/>
            <a:chExt cx="936104" cy="1109737"/>
          </a:xfrm>
        </p:grpSpPr>
        <p:sp>
          <p:nvSpPr>
            <p:cNvPr id="22" name="TextBox 21"/>
            <p:cNvSpPr txBox="1"/>
            <p:nvPr/>
          </p:nvSpPr>
          <p:spPr>
            <a:xfrm flipH="1">
              <a:off x="3635896" y="5877272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Output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067944" y="5229200"/>
              <a:ext cx="0" cy="64807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</a:t>
            </a:r>
          </a:p>
          <a:p>
            <a:pPr>
              <a:buNone/>
            </a:pPr>
            <a:r>
              <a:rPr lang="en-GB" sz="2400" dirty="0" smtClean="0"/>
              <a:t>                       | Nine | Ten | Jack | Queen | King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Deck –› (Deck * Card)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51" name="TextBox 50"/>
          <p:cNvSpPr txBox="1"/>
          <p:nvPr/>
        </p:nvSpPr>
        <p:spPr>
          <a:xfrm rot="21540000">
            <a:off x="6092836" y="2895469"/>
            <a:ext cx="255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The whole domain fits on one page!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660000" flipH="1">
            <a:off x="3930792" y="177514"/>
            <a:ext cx="507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Do you think this is a reasonable amount of code to write for this domain?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</a:t>
            </a:r>
          </a:p>
          <a:p>
            <a:pPr>
              <a:buNone/>
            </a:pPr>
            <a:r>
              <a:rPr lang="en-GB" sz="2400" dirty="0" smtClean="0"/>
              <a:t>                       | Nine | Ten | Jack | Queen | King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Deck –› (Deck * Card)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51" name="TextBox 50"/>
          <p:cNvSpPr txBox="1"/>
          <p:nvPr/>
        </p:nvSpPr>
        <p:spPr>
          <a:xfrm rot="21540000">
            <a:off x="5936342" y="2891128"/>
            <a:ext cx="3051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Real comment I heard: "Where's the code?"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660000" flipH="1">
            <a:off x="4578960" y="221824"/>
            <a:ext cx="381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Do you think a non-programmer could understand this?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</a:t>
            </a:r>
          </a:p>
          <a:p>
            <a:pPr>
              <a:buNone/>
            </a:pPr>
            <a:r>
              <a:rPr lang="en-GB" sz="2400" dirty="0" smtClean="0"/>
              <a:t>                       | Nine | Ten | Jack | Queen | King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Deck –› (Deck * Card)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51" name="TextBox 50"/>
          <p:cNvSpPr txBox="1"/>
          <p:nvPr/>
        </p:nvSpPr>
        <p:spPr>
          <a:xfrm rot="21540000">
            <a:off x="4792288" y="3247494"/>
            <a:ext cx="396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Anyone spot the mistake?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6448133" y="2000720"/>
            <a:ext cx="136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+mj-lt"/>
              </a:rPr>
              <a:t>| Ace</a:t>
            </a:r>
            <a:endParaRPr lang="en-GB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28184" y="1916832"/>
            <a:ext cx="1368152" cy="72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5155031" y="221197"/>
            <a:ext cx="373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Can non-programmers provide useful feedback?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Part I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Communication &amp; Feedback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21344175" flipH="1">
            <a:off x="4244907" y="4929283"/>
            <a:ext cx="3881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This isn't about coding, so why </a:t>
            </a:r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should you care?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Rapid feedback during </a:t>
            </a:r>
            <a:br>
              <a:rPr lang="en-GB" dirty="0" smtClean="0"/>
            </a:br>
            <a:r>
              <a:rPr lang="en-GB" dirty="0" smtClean="0"/>
              <a:t>the design stage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21418370">
            <a:off x="3856097" y="4283151"/>
            <a:ext cx="5109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Get feedback in minutes rather than days!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ng Black Man Using A Whiteboard In An Office Meeting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221" y="980728"/>
            <a:ext cx="6373047" cy="424604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332656"/>
            <a:ext cx="846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Creating the domain model is an interactive process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445224"/>
            <a:ext cx="81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Not just for developers. Everyone should participate!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949280"/>
            <a:ext cx="813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Everyone should become an expert!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3600400"/>
          </a:xfrm>
        </p:spPr>
        <p:txBody>
          <a:bodyPr>
            <a:noAutofit/>
          </a:bodyPr>
          <a:lstStyle/>
          <a:p>
            <a:pPr>
              <a:buNone/>
            </a:pP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988840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type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Deal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= Deck –› (Deck * Card)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1700604" y="2592286"/>
            <a:ext cx="6257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Domain Expert: "This is not right. </a:t>
            </a:r>
            <a:b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We use a </a:t>
            </a:r>
            <a:r>
              <a:rPr lang="en-GB" sz="3200" u="sng" dirty="0" smtClean="0">
                <a:solidFill>
                  <a:srgbClr val="C00000"/>
                </a:solidFill>
                <a:latin typeface="Conformity" pitchFamily="2" charset="0"/>
              </a:rPr>
              <a:t>shuffled</a:t>
            </a:r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 deck to deal"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9752" y="2060848"/>
            <a:ext cx="864096" cy="36004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3600400"/>
          </a:xfrm>
        </p:spPr>
        <p:txBody>
          <a:bodyPr>
            <a:noAutofit/>
          </a:bodyPr>
          <a:lstStyle/>
          <a:p>
            <a:pPr>
              <a:buNone/>
            </a:pP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988840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>
                <a:solidFill>
                  <a:srgbClr val="C00000"/>
                </a:solidFill>
              </a:rPr>
              <a:t> = </a:t>
            </a:r>
            <a:r>
              <a:rPr lang="en-GB" sz="2400" dirty="0" err="1" smtClean="0">
                <a:solidFill>
                  <a:srgbClr val="C00000"/>
                </a:solidFill>
              </a:rPr>
              <a:t>ShuffledDeck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–› (</a:t>
            </a:r>
            <a:r>
              <a:rPr lang="en-GB" sz="2400" dirty="0" err="1" smtClean="0">
                <a:solidFill>
                  <a:srgbClr val="C00000"/>
                </a:solidFill>
              </a:rPr>
              <a:t>ShuffledDeck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* Card)</a:t>
            </a:r>
          </a:p>
        </p:txBody>
      </p:sp>
      <p:sp>
        <p:nvSpPr>
          <p:cNvPr id="6" name="TextBox 5"/>
          <p:cNvSpPr txBox="1"/>
          <p:nvPr/>
        </p:nvSpPr>
        <p:spPr>
          <a:xfrm rot="21540000">
            <a:off x="4221002" y="1021719"/>
            <a:ext cx="470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Me: "So like this? 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540000">
            <a:off x="1624417" y="2928686"/>
            <a:ext cx="470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Expert: "Yes, just like that"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3600400"/>
          </a:xfrm>
        </p:spPr>
        <p:txBody>
          <a:bodyPr>
            <a:noAutofit/>
          </a:bodyPr>
          <a:lstStyle/>
          <a:p>
            <a:pPr>
              <a:buNone/>
            </a:pP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988840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>
                <a:solidFill>
                  <a:srgbClr val="C00000"/>
                </a:solidFill>
              </a:rPr>
              <a:t>ShuffledDeck</a:t>
            </a:r>
            <a:r>
              <a:rPr lang="en-GB" sz="2400" dirty="0" smtClean="0"/>
              <a:t> = Card list</a:t>
            </a:r>
          </a:p>
        </p:txBody>
      </p:sp>
      <p:sp>
        <p:nvSpPr>
          <p:cNvPr id="4" name="TextBox 3"/>
          <p:cNvSpPr txBox="1"/>
          <p:nvPr/>
        </p:nvSpPr>
        <p:spPr>
          <a:xfrm rot="21540000">
            <a:off x="1911903" y="302656"/>
            <a:ext cx="481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Me: "What's a shuffled deck?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2492535" y="805699"/>
            <a:ext cx="470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Expert: "It's a list of cards"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3600400"/>
          </a:xfrm>
        </p:spPr>
        <p:txBody>
          <a:bodyPr>
            <a:noAutofit/>
          </a:bodyPr>
          <a:lstStyle/>
          <a:p>
            <a:pPr>
              <a:buNone/>
            </a:pP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ShuffledDeck</a:t>
            </a:r>
            <a:r>
              <a:rPr lang="en-GB" sz="2400" dirty="0" smtClean="0"/>
              <a:t> = Card list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2013657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>
                <a:solidFill>
                  <a:srgbClr val="C00000"/>
                </a:solidFill>
              </a:rPr>
              <a:t>Shuffle</a:t>
            </a:r>
            <a:r>
              <a:rPr lang="en-GB" sz="2400" dirty="0" smtClean="0">
                <a:solidFill>
                  <a:srgbClr val="C00000"/>
                </a:solidFill>
              </a:rPr>
              <a:t> = Deck –› </a:t>
            </a:r>
            <a:r>
              <a:rPr lang="en-GB" sz="2400" dirty="0" err="1" smtClean="0">
                <a:solidFill>
                  <a:srgbClr val="C00000"/>
                </a:solidFill>
              </a:rPr>
              <a:t>ShuffledDeck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 rot="21540000">
            <a:off x="2271893" y="308326"/>
            <a:ext cx="546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Me: "How do you make a shuffled deck?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540000">
            <a:off x="3280569" y="861423"/>
            <a:ext cx="510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Expert: "You do a shuffle, duh"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3600400"/>
          </a:xfrm>
        </p:spPr>
        <p:txBody>
          <a:bodyPr>
            <a:noAutofit/>
          </a:bodyPr>
          <a:lstStyle/>
          <a:p>
            <a:pPr>
              <a:buNone/>
            </a:pP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ShuffledDeck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Shuffle</a:t>
            </a:r>
            <a:r>
              <a:rPr lang="en-GB" sz="2400" dirty="0" smtClean="0"/>
              <a:t> = Deck –› </a:t>
            </a:r>
            <a:r>
              <a:rPr lang="en-GB" sz="2400" dirty="0" err="1" smtClean="0"/>
              <a:t>ShuffledDeck</a:t>
            </a:r>
            <a:endParaRPr lang="en-GB" sz="2400" dirty="0" smtClean="0"/>
          </a:p>
        </p:txBody>
      </p:sp>
      <p:sp>
        <p:nvSpPr>
          <p:cNvPr id="6" name="TextBox 5"/>
          <p:cNvSpPr txBox="1"/>
          <p:nvPr/>
        </p:nvSpPr>
        <p:spPr>
          <a:xfrm rot="21540000">
            <a:off x="907529" y="3833558"/>
            <a:ext cx="5109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The design process can happen fast and interactively without writing "code"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540000">
            <a:off x="1894202" y="4925689"/>
            <a:ext cx="6486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 side effect is that everyone shares knowledge, and everyone becomes more expert in the domain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Final version of the domain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|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ShuffledDeck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Shuffle</a:t>
            </a:r>
            <a:r>
              <a:rPr lang="en-GB" sz="2400" dirty="0" smtClean="0"/>
              <a:t> = Deck –› </a:t>
            </a:r>
            <a:r>
              <a:rPr lang="en-GB" sz="2400" dirty="0" err="1" smtClean="0"/>
              <a:t>ShuffledDeck</a:t>
            </a: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14" name="TextBox 13"/>
          <p:cNvSpPr txBox="1"/>
          <p:nvPr/>
        </p:nvSpPr>
        <p:spPr>
          <a:xfrm rot="21660000" flipH="1">
            <a:off x="5546109" y="2884255"/>
            <a:ext cx="359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Nothing about FKs etc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660000" flipH="1">
            <a:off x="4841117" y="1934920"/>
            <a:ext cx="3395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It's </a:t>
            </a: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domain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-driven,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  not </a:t>
            </a: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database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-driven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660000" flipH="1">
            <a:off x="6230692" y="3296051"/>
            <a:ext cx="3593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"Persistence ignorance"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|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ShuffledDeck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Shuffle</a:t>
            </a:r>
            <a:r>
              <a:rPr lang="en-GB" sz="2400" dirty="0" smtClean="0"/>
              <a:t> = Deck –› </a:t>
            </a:r>
            <a:r>
              <a:rPr lang="en-GB" sz="2400" dirty="0" err="1" smtClean="0"/>
              <a:t>ShuffledDeck</a:t>
            </a: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14" name="TextBox 13"/>
          <p:cNvSpPr txBox="1"/>
          <p:nvPr/>
        </p:nvSpPr>
        <p:spPr>
          <a:xfrm rot="21660000" flipH="1">
            <a:off x="4365171" y="2756254"/>
            <a:ext cx="477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No 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base classes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, managers, factories, etc.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660000" flipH="1">
            <a:off x="4940135" y="2158604"/>
            <a:ext cx="3025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It's not OO-driven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ttps://i.dailymail.co.uk/i/pix/2016/01/18/12/304BC2AC00000578-3404835-image-a-68_14531199731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00" y="540001"/>
            <a:ext cx="7920000" cy="524668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flipH="1">
            <a:off x="1178335" y="5787063"/>
            <a:ext cx="7309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anose="00000400000000000000" pitchFamily="2" charset="0"/>
              </a:rPr>
              <a:t>Let's start with a comedy sketch (famous in UK)</a:t>
            </a:r>
            <a:endParaRPr lang="en-GB" sz="2800" i="1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9553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/>
              <a:t>In the real world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Deal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3589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/>
              <a:t>In the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/>
              <a:t>Deal </a:t>
            </a:r>
          </a:p>
        </p:txBody>
      </p:sp>
      <p:sp>
        <p:nvSpPr>
          <p:cNvPr id="4" name="TextBox 3"/>
          <p:cNvSpPr txBox="1"/>
          <p:nvPr/>
        </p:nvSpPr>
        <p:spPr>
          <a:xfrm rot="21660000" flipH="1">
            <a:off x="5079141" y="1225253"/>
            <a:ext cx="3474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The domain code should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be in sync with the real world vocabulary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9553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</a:rPr>
              <a:t>In the real world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Deal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3589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</a:rPr>
              <a:t>In the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Deal </a:t>
            </a:r>
          </a:p>
        </p:txBody>
      </p:sp>
      <p:sp>
        <p:nvSpPr>
          <p:cNvPr id="4" name="TextBox 3"/>
          <p:cNvSpPr txBox="1"/>
          <p:nvPr/>
        </p:nvSpPr>
        <p:spPr>
          <a:xfrm rot="21660000" flipH="1">
            <a:off x="5811775" y="1004395"/>
            <a:ext cx="2728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If we learn new things about the domain, the code should reflect that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4293096"/>
            <a:ext cx="3960440" cy="1080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err="1" smtClean="0">
                <a:solidFill>
                  <a:srgbClr val="C00000"/>
                </a:solidFill>
              </a:rPr>
              <a:t>ShuffledDeck</a:t>
            </a:r>
            <a:endParaRPr lang="en-GB" sz="2800" dirty="0" smtClean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rgbClr val="C00000"/>
                </a:solidFill>
              </a:rPr>
              <a:t>Shuffle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5896" y="4293096"/>
            <a:ext cx="3960440" cy="1080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err="1" smtClean="0">
                <a:solidFill>
                  <a:srgbClr val="C00000"/>
                </a:solidFill>
              </a:rPr>
              <a:t>ShuffledDeck</a:t>
            </a:r>
            <a:endParaRPr lang="en-GB" sz="2800" dirty="0" smtClean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rgbClr val="C00000"/>
                </a:solidFill>
              </a:rPr>
              <a:t>Shuffle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192" y="3068960"/>
            <a:ext cx="100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 smtClean="0">
                <a:solidFill>
                  <a:srgbClr val="00B050"/>
                </a:solidFill>
                <a:sym typeface="Wingdings"/>
              </a:rPr>
              <a:t>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9553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</a:rPr>
              <a:t>In the real world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Deal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35896" y="260648"/>
            <a:ext cx="3960440" cy="63367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</a:rPr>
              <a:t>In the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Suit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Rank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Hand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Player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Deal </a:t>
            </a:r>
          </a:p>
        </p:txBody>
      </p:sp>
      <p:sp>
        <p:nvSpPr>
          <p:cNvPr id="4" name="TextBox 3"/>
          <p:cNvSpPr txBox="1"/>
          <p:nvPr/>
        </p:nvSpPr>
        <p:spPr>
          <a:xfrm rot="21660000" flipH="1">
            <a:off x="5739727" y="1080198"/>
            <a:ext cx="3229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The "domain" code should not use programmer jargon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5896" y="4293096"/>
            <a:ext cx="5508104" cy="16561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err="1" smtClean="0">
                <a:solidFill>
                  <a:srgbClr val="C00000"/>
                </a:solidFill>
              </a:rPr>
              <a:t>PlayerController</a:t>
            </a:r>
            <a:endParaRPr lang="en-GB" sz="2800" dirty="0" smtClean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err="1" smtClean="0">
                <a:solidFill>
                  <a:srgbClr val="C00000"/>
                </a:solidFill>
              </a:rPr>
              <a:t>DeckBase</a:t>
            </a:r>
            <a:endParaRPr lang="en-GB" sz="2800" dirty="0" smtClean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800" dirty="0" err="1" smtClean="0">
                <a:solidFill>
                  <a:srgbClr val="C00000"/>
                </a:solidFill>
              </a:rPr>
              <a:t>AbstractCardProxyFactoryBean</a:t>
            </a:r>
            <a:endParaRPr lang="en-GB" sz="2800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0" y="3501008"/>
            <a:ext cx="100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 smtClean="0">
                <a:solidFill>
                  <a:srgbClr val="FF0000"/>
                </a:solidFill>
                <a:sym typeface="Wingdings"/>
              </a:rPr>
              <a:t>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336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400" dirty="0" smtClean="0"/>
              <a:t>module </a:t>
            </a:r>
            <a:r>
              <a:rPr lang="en-GB" sz="2400" b="1" dirty="0" err="1" smtClean="0"/>
              <a:t>CardGame</a:t>
            </a:r>
            <a:r>
              <a:rPr lang="en-GB" sz="2400" dirty="0" smtClean="0"/>
              <a:t> =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Suit</a:t>
            </a:r>
            <a:r>
              <a:rPr lang="en-GB" sz="2400" dirty="0" smtClean="0"/>
              <a:t> = Club | Diamond | Spade | Heart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Rank</a:t>
            </a:r>
            <a:r>
              <a:rPr lang="en-GB" sz="2400" dirty="0" smtClean="0"/>
              <a:t> = Two | Three | Four | Five | Six | Seven | Eight | ...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Card</a:t>
            </a:r>
            <a:r>
              <a:rPr lang="en-GB" sz="2400" dirty="0" smtClean="0"/>
              <a:t> = Suit * Rank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Hand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Deck</a:t>
            </a:r>
            <a:r>
              <a:rPr lang="en-GB" sz="2400" dirty="0" smtClean="0"/>
              <a:t> = Card list</a:t>
            </a:r>
          </a:p>
          <a:p>
            <a:pPr>
              <a:buNone/>
            </a:pPr>
            <a:endParaRPr lang="en-GB" sz="12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Player</a:t>
            </a:r>
            <a:r>
              <a:rPr lang="en-GB" sz="2400" dirty="0" smtClean="0"/>
              <a:t> = { </a:t>
            </a:r>
            <a:r>
              <a:rPr lang="en-GB" sz="2400" dirty="0" err="1" smtClean="0"/>
              <a:t>Name:string</a:t>
            </a:r>
            <a:r>
              <a:rPr lang="en-GB" sz="2400" dirty="0" smtClean="0"/>
              <a:t>;  </a:t>
            </a:r>
            <a:r>
              <a:rPr lang="en-GB" sz="2400" dirty="0" err="1" smtClean="0"/>
              <a:t>Hand:Hand</a:t>
            </a:r>
            <a:r>
              <a:rPr lang="en-GB" sz="2400" dirty="0" smtClean="0"/>
              <a:t> }</a:t>
            </a:r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smtClean="0"/>
              <a:t>Game</a:t>
            </a:r>
            <a:r>
              <a:rPr lang="en-GB" sz="2400" dirty="0" smtClean="0"/>
              <a:t> = { </a:t>
            </a:r>
            <a:r>
              <a:rPr lang="en-GB" sz="2400" dirty="0" err="1" smtClean="0"/>
              <a:t>Deck:Deck</a:t>
            </a:r>
            <a:r>
              <a:rPr lang="en-GB" sz="2400" dirty="0" smtClean="0"/>
              <a:t>;  Players: Player list }</a:t>
            </a:r>
          </a:p>
          <a:p>
            <a:pPr>
              <a:buNone/>
            </a:pPr>
            <a:endParaRPr lang="en-GB" sz="1200" dirty="0" smtClean="0"/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Deal</a:t>
            </a:r>
            <a:r>
              <a:rPr lang="en-GB" sz="2400" dirty="0" smtClean="0"/>
              <a:t> = 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–› (</a:t>
            </a:r>
            <a:r>
              <a:rPr lang="en-GB" sz="2400" dirty="0" err="1" smtClean="0"/>
              <a:t>ShuffledDeck</a:t>
            </a:r>
            <a:r>
              <a:rPr lang="en-GB" sz="2400" dirty="0" smtClean="0"/>
              <a:t> * Card)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ShuffledDeck</a:t>
            </a:r>
            <a:r>
              <a:rPr lang="en-GB" sz="2400" dirty="0" smtClean="0"/>
              <a:t> = Card list</a:t>
            </a:r>
          </a:p>
          <a:p>
            <a:pPr lvl="0">
              <a:buNone/>
              <a:defRPr/>
            </a:pPr>
            <a:r>
              <a:rPr lang="en-GB" sz="2400" dirty="0" smtClean="0"/>
              <a:t>    type </a:t>
            </a:r>
            <a:r>
              <a:rPr lang="en-GB" sz="2400" b="1" dirty="0" smtClean="0"/>
              <a:t>Shuffle</a:t>
            </a:r>
            <a:r>
              <a:rPr lang="en-GB" sz="2400" dirty="0" smtClean="0"/>
              <a:t> = Deck –› </a:t>
            </a:r>
            <a:r>
              <a:rPr lang="en-GB" sz="2400" dirty="0" err="1" smtClean="0"/>
              <a:t>ShuffledDeck</a:t>
            </a: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    type </a:t>
            </a:r>
            <a:r>
              <a:rPr lang="en-GB" sz="2400" b="1" dirty="0" err="1" smtClean="0"/>
              <a:t>PickupCard</a:t>
            </a:r>
            <a:r>
              <a:rPr lang="en-GB" sz="2400" dirty="0" smtClean="0"/>
              <a:t> = (Hand * Card) –› Hand</a:t>
            </a:r>
          </a:p>
        </p:txBody>
      </p:sp>
      <p:sp>
        <p:nvSpPr>
          <p:cNvPr id="51" name="TextBox 50"/>
          <p:cNvSpPr txBox="1"/>
          <p:nvPr/>
        </p:nvSpPr>
        <p:spPr>
          <a:xfrm rot="21540000">
            <a:off x="4436010" y="1951249"/>
            <a:ext cx="3952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"The design is the code, </a:t>
            </a:r>
            <a:b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and the code is the design."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540000">
            <a:off x="5874107" y="2877340"/>
            <a:ext cx="280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This is not </a:t>
            </a:r>
            <a:r>
              <a:rPr lang="en-GB" sz="2000" dirty="0" err="1" smtClean="0">
                <a:solidFill>
                  <a:srgbClr val="C00000"/>
                </a:solidFill>
                <a:latin typeface="Conformity" pitchFamily="2" charset="0"/>
              </a:rPr>
              <a:t>pseudocode</a:t>
            </a:r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 – this is executable code!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ng Black Man Using A Whiteboard In An Office Meeting ..."/>
          <p:cNvPicPr>
            <a:picLocks noChangeAspect="1" noChangeArrowheads="1"/>
          </p:cNvPicPr>
          <p:nvPr/>
        </p:nvPicPr>
        <p:blipFill>
          <a:blip r:embed="rId2" cstate="print"/>
          <a:srcRect l="18644" t="12720" r="3390"/>
          <a:stretch>
            <a:fillRect/>
          </a:stretch>
        </p:blipFill>
        <p:spPr bwMode="auto">
          <a:xfrm>
            <a:off x="5508104" y="3573016"/>
            <a:ext cx="3312368" cy="247050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580112" y="1052736"/>
            <a:ext cx="338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The </a:t>
            </a:r>
            <a:r>
              <a:rPr lang="en-GB" sz="2800" u="sng" dirty="0" smtClean="0">
                <a:solidFill>
                  <a:srgbClr val="C00000"/>
                </a:solidFill>
                <a:latin typeface="Conformity" pitchFamily="2" charset="0"/>
              </a:rPr>
              <a:t>process</a:t>
            </a:r>
            <a:r>
              <a:rPr lang="en-GB" dirty="0" smtClean="0"/>
              <a:t> </a:t>
            </a:r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of becoming an expert (building the shared mental model) is important!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  <p:pic>
        <p:nvPicPr>
          <p:cNvPr id="4" name="Picture 3" descr="mental-model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99292"/>
            <a:ext cx="5660734" cy="3740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540000">
            <a:off x="615616" y="463011"/>
            <a:ext cx="669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  <a:latin typeface="Conformity" pitchFamily="2" charset="0"/>
              </a:rPr>
              <a:t>It's not just about creating a document</a:t>
            </a:r>
            <a:endParaRPr lang="en-GB" sz="28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Conversation-driven </a:t>
            </a:r>
            <a:r>
              <a:rPr lang="en-GB" dirty="0" smtClean="0"/>
              <a:t>development!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Young Black Man Using A Whiteboard In An Office Meeting ..."/>
          <p:cNvPicPr>
            <a:picLocks noChangeAspect="1" noChangeArrowheads="1"/>
          </p:cNvPicPr>
          <p:nvPr/>
        </p:nvPicPr>
        <p:blipFill>
          <a:blip r:embed="rId2" cstate="print"/>
          <a:srcRect l="18644" t="12720" r="3390"/>
          <a:stretch>
            <a:fillRect/>
          </a:stretch>
        </p:blipFill>
        <p:spPr bwMode="auto">
          <a:xfrm>
            <a:off x="2915816" y="3645024"/>
            <a:ext cx="3312368" cy="24705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7544" y="1295395"/>
          <a:ext cx="8208912" cy="485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/>
                <a:gridCol w="5616624"/>
              </a:tblGrid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Time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Description</a:t>
                      </a:r>
                      <a:endParaRPr lang="en-GB" sz="2400" dirty="0"/>
                    </a:p>
                  </a:txBody>
                  <a:tcPr/>
                </a:tc>
              </a:tr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09:00 presentation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The art of talking to each other</a:t>
                      </a:r>
                      <a:endParaRPr lang="en-GB" sz="2400" dirty="0"/>
                    </a:p>
                  </a:txBody>
                  <a:tcPr/>
                </a:tc>
              </a:tr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10:00 hands-on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You really should talk to each other more</a:t>
                      </a:r>
                      <a:endParaRPr lang="en-GB" sz="2400" dirty="0"/>
                    </a:p>
                  </a:txBody>
                  <a:tcPr/>
                </a:tc>
              </a:tr>
              <a:tr h="872217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11:00 workshop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Please, I beg you, stop focusing on tech and just talk to each other </a:t>
                      </a:r>
                      <a:endParaRPr lang="en-GB" sz="2400" dirty="0"/>
                    </a:p>
                  </a:txBody>
                  <a:tcPr/>
                </a:tc>
              </a:tr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12:00 talk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How to do conversation-driven development </a:t>
                      </a:r>
                      <a:endParaRPr lang="en-GB" sz="2400" dirty="0"/>
                    </a:p>
                  </a:txBody>
                  <a:tcPr/>
                </a:tc>
              </a:tr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13:00 interview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Our success story: we finally talked to each other</a:t>
                      </a:r>
                      <a:endParaRPr lang="en-GB" sz="2400" dirty="0"/>
                    </a:p>
                  </a:txBody>
                  <a:tcPr/>
                </a:tc>
              </a:tr>
              <a:tr h="505332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14:00 talk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Report: Our</a:t>
                      </a:r>
                      <a:r>
                        <a:rPr lang="en-GB" sz="2400" baseline="0" dirty="0" smtClean="0"/>
                        <a:t> project failed because we didn't talk to each other</a:t>
                      </a:r>
                      <a:endParaRPr lang="en-GB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528" y="5486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The schedule at a DDD conference...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does this kind of </a:t>
            </a:r>
            <a:br>
              <a:rPr lang="en-GB" dirty="0" smtClean="0"/>
            </a:br>
            <a:r>
              <a:rPr lang="en-GB" dirty="0" smtClean="0"/>
              <a:t>domain modelling fit with </a:t>
            </a:r>
            <a:br>
              <a:rPr lang="en-GB" dirty="0" smtClean="0"/>
            </a:br>
            <a:r>
              <a:rPr lang="en-GB" dirty="0" smtClean="0"/>
              <a:t>other DDD techniques?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75656" y="1124744"/>
            <a:ext cx="4104456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Understanding the big picture</a:t>
            </a:r>
            <a:br>
              <a:rPr lang="en-GB" dirty="0" smtClean="0"/>
            </a:br>
            <a:r>
              <a:rPr lang="en-GB" dirty="0" smtClean="0"/>
              <a:t>(event storming, etc)</a:t>
            </a:r>
            <a:endParaRPr lang="en-GB" dirty="0"/>
          </a:p>
        </p:txBody>
      </p:sp>
      <p:grpSp>
        <p:nvGrpSpPr>
          <p:cNvPr id="2" name="Group 48"/>
          <p:cNvGrpSpPr/>
          <p:nvPr/>
        </p:nvGrpSpPr>
        <p:grpSpPr>
          <a:xfrm>
            <a:off x="1475656" y="1988840"/>
            <a:ext cx="4104456" cy="1210035"/>
            <a:chOff x="1475656" y="1988840"/>
            <a:chExt cx="4104456" cy="1210035"/>
          </a:xfrm>
        </p:grpSpPr>
        <p:sp>
          <p:nvSpPr>
            <p:cNvPr id="7" name="Rectangle 6"/>
            <p:cNvSpPr/>
            <p:nvPr/>
          </p:nvSpPr>
          <p:spPr>
            <a:xfrm>
              <a:off x="1475656" y="2334779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Partitioning and prioritizing</a:t>
              </a:r>
              <a:br>
                <a:rPr lang="en-GB" dirty="0" smtClean="0"/>
              </a:br>
              <a:r>
                <a:rPr lang="en-GB" dirty="0" smtClean="0"/>
                <a:t>(bounded contexts)</a:t>
              </a:r>
              <a:endParaRPr lang="en-GB" dirty="0"/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3527884" y="1988840"/>
              <a:ext cx="0" cy="34593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9"/>
          <p:cNvGrpSpPr/>
          <p:nvPr/>
        </p:nvGrpSpPr>
        <p:grpSpPr>
          <a:xfrm>
            <a:off x="1475656" y="3198875"/>
            <a:ext cx="4104456" cy="813991"/>
            <a:chOff x="1475656" y="3198875"/>
            <a:chExt cx="4104456" cy="813991"/>
          </a:xfrm>
        </p:grpSpPr>
        <p:sp>
          <p:nvSpPr>
            <p:cNvPr id="8" name="Rectangle 7"/>
            <p:cNvSpPr/>
            <p:nvPr/>
          </p:nvSpPr>
          <p:spPr>
            <a:xfrm>
              <a:off x="1475656" y="3544814"/>
              <a:ext cx="4104456" cy="4680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Designing the domain model</a:t>
              </a:r>
            </a:p>
          </p:txBody>
        </p:sp>
        <p:cxnSp>
          <p:nvCxnSpPr>
            <p:cNvPr id="13" name="Straight Arrow Connector 12"/>
            <p:cNvCxnSpPr>
              <a:stCxn id="7" idx="2"/>
              <a:endCxn id="8" idx="0"/>
            </p:cNvCxnSpPr>
            <p:nvPr/>
          </p:nvCxnSpPr>
          <p:spPr>
            <a:xfrm>
              <a:off x="3527884" y="3198875"/>
              <a:ext cx="0" cy="34593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0"/>
          <p:cNvGrpSpPr/>
          <p:nvPr/>
        </p:nvGrpSpPr>
        <p:grpSpPr>
          <a:xfrm>
            <a:off x="1475656" y="4012866"/>
            <a:ext cx="4104456" cy="798388"/>
            <a:chOff x="1475656" y="4012866"/>
            <a:chExt cx="4104456" cy="798388"/>
          </a:xfrm>
        </p:grpSpPr>
        <p:sp>
          <p:nvSpPr>
            <p:cNvPr id="9" name="Rectangle 8"/>
            <p:cNvSpPr/>
            <p:nvPr/>
          </p:nvSpPr>
          <p:spPr>
            <a:xfrm>
              <a:off x="1475656" y="4358804"/>
              <a:ext cx="4104456" cy="4524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Implementation</a:t>
              </a:r>
              <a:endParaRPr lang="en-GB" dirty="0"/>
            </a:p>
          </p:txBody>
        </p: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>
            <a:xfrm>
              <a:off x="3527884" y="4012866"/>
              <a:ext cx="0" cy="34593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51"/>
          <p:cNvGrpSpPr/>
          <p:nvPr/>
        </p:nvGrpSpPr>
        <p:grpSpPr>
          <a:xfrm>
            <a:off x="1475656" y="4811254"/>
            <a:ext cx="4104456" cy="720380"/>
            <a:chOff x="1475656" y="4811254"/>
            <a:chExt cx="4104456" cy="720380"/>
          </a:xfrm>
        </p:grpSpPr>
        <p:sp>
          <p:nvSpPr>
            <p:cNvPr id="10" name="Rectangle 9"/>
            <p:cNvSpPr/>
            <p:nvPr/>
          </p:nvSpPr>
          <p:spPr>
            <a:xfrm>
              <a:off x="1475656" y="5157192"/>
              <a:ext cx="4104456" cy="37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User testing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9" idx="2"/>
              <a:endCxn id="10" idx="0"/>
            </p:cNvCxnSpPr>
            <p:nvPr/>
          </p:nvCxnSpPr>
          <p:spPr>
            <a:xfrm>
              <a:off x="3527884" y="4811254"/>
              <a:ext cx="0" cy="34593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itle 45"/>
          <p:cNvSpPr txBox="1">
            <a:spLocks/>
          </p:cNvSpPr>
          <p:nvPr/>
        </p:nvSpPr>
        <p:spPr>
          <a:xfrm>
            <a:off x="755576" y="476672"/>
            <a:ext cx="6347048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Ideal development process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1475656" y="1124744"/>
            <a:ext cx="4104456" cy="4406890"/>
            <a:chOff x="1475656" y="1124744"/>
            <a:chExt cx="4104456" cy="4406890"/>
          </a:xfrm>
        </p:grpSpPr>
        <p:sp>
          <p:nvSpPr>
            <p:cNvPr id="6" name="Rectangle 5"/>
            <p:cNvSpPr/>
            <p:nvPr/>
          </p:nvSpPr>
          <p:spPr>
            <a:xfrm>
              <a:off x="1475656" y="1124744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Understanding the big picture</a:t>
              </a:r>
              <a:br>
                <a:rPr lang="en-GB" dirty="0" smtClean="0"/>
              </a:br>
              <a:r>
                <a:rPr lang="en-GB" dirty="0" smtClean="0"/>
                <a:t>(event storming, etc)</a:t>
              </a:r>
              <a:endParaRPr lang="en-GB" dirty="0"/>
            </a:p>
          </p:txBody>
        </p:sp>
        <p:grpSp>
          <p:nvGrpSpPr>
            <p:cNvPr id="3" name="Group 48"/>
            <p:cNvGrpSpPr/>
            <p:nvPr/>
          </p:nvGrpSpPr>
          <p:grpSpPr>
            <a:xfrm>
              <a:off x="1475656" y="1988840"/>
              <a:ext cx="4104456" cy="1210035"/>
              <a:chOff x="1475656" y="1988840"/>
              <a:chExt cx="4104456" cy="121003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475656" y="2334779"/>
                <a:ext cx="4104456" cy="86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Partitioning and prioritizing</a:t>
                </a:r>
                <a:br>
                  <a:rPr lang="en-GB" dirty="0" smtClean="0"/>
                </a:br>
                <a:r>
                  <a:rPr lang="en-GB" dirty="0" smtClean="0"/>
                  <a:t>(bounded contexts)</a:t>
                </a:r>
                <a:endParaRPr lang="en-GB" dirty="0"/>
              </a:p>
            </p:txBody>
          </p:sp>
          <p:cxnSp>
            <p:nvCxnSpPr>
              <p:cNvPr id="12" name="Straight Arrow Connector 11"/>
              <p:cNvCxnSpPr>
                <a:stCxn id="6" idx="2"/>
                <a:endCxn id="7" idx="0"/>
              </p:cNvCxnSpPr>
              <p:nvPr/>
            </p:nvCxnSpPr>
            <p:spPr>
              <a:xfrm>
                <a:off x="3527884" y="1988840"/>
                <a:ext cx="0" cy="34593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49"/>
            <p:cNvGrpSpPr/>
            <p:nvPr/>
          </p:nvGrpSpPr>
          <p:grpSpPr>
            <a:xfrm>
              <a:off x="1475656" y="3198875"/>
              <a:ext cx="4104456" cy="813991"/>
              <a:chOff x="1475656" y="3198875"/>
              <a:chExt cx="4104456" cy="81399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475656" y="3544814"/>
                <a:ext cx="4104456" cy="4680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Designing the domain model</a:t>
                </a:r>
              </a:p>
            </p:txBody>
          </p:sp>
          <p:cxnSp>
            <p:nvCxnSpPr>
              <p:cNvPr id="13" name="Straight Arrow Connector 12"/>
              <p:cNvCxnSpPr>
                <a:stCxn id="7" idx="2"/>
                <a:endCxn id="8" idx="0"/>
              </p:cNvCxnSpPr>
              <p:nvPr/>
            </p:nvCxnSpPr>
            <p:spPr>
              <a:xfrm>
                <a:off x="3527884" y="3198875"/>
                <a:ext cx="0" cy="34593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50"/>
            <p:cNvGrpSpPr/>
            <p:nvPr/>
          </p:nvGrpSpPr>
          <p:grpSpPr>
            <a:xfrm>
              <a:off x="1475656" y="4012866"/>
              <a:ext cx="4104456" cy="798388"/>
              <a:chOff x="1475656" y="4012866"/>
              <a:chExt cx="4104456" cy="79838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475656" y="4358804"/>
                <a:ext cx="4104456" cy="4524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Implementation</a:t>
                </a:r>
                <a:endParaRPr lang="en-GB" dirty="0"/>
              </a:p>
            </p:txBody>
          </p:sp>
          <p:cxnSp>
            <p:nvCxnSpPr>
              <p:cNvPr id="16" name="Straight Arrow Connector 15"/>
              <p:cNvCxnSpPr>
                <a:stCxn id="8" idx="2"/>
                <a:endCxn id="9" idx="0"/>
              </p:cNvCxnSpPr>
              <p:nvPr/>
            </p:nvCxnSpPr>
            <p:spPr>
              <a:xfrm>
                <a:off x="3527884" y="4012866"/>
                <a:ext cx="0" cy="3459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51"/>
            <p:cNvGrpSpPr/>
            <p:nvPr/>
          </p:nvGrpSpPr>
          <p:grpSpPr>
            <a:xfrm>
              <a:off x="1475656" y="4811254"/>
              <a:ext cx="4104456" cy="720380"/>
              <a:chOff x="1475656" y="4811254"/>
              <a:chExt cx="4104456" cy="72038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475656" y="5157192"/>
                <a:ext cx="4104456" cy="37444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User testing</a:t>
                </a:r>
                <a:endParaRPr lang="en-GB" dirty="0"/>
              </a:p>
            </p:txBody>
          </p:sp>
          <p:cxnSp>
            <p:nvCxnSpPr>
              <p:cNvPr id="17" name="Straight Arrow Connector 16"/>
              <p:cNvCxnSpPr>
                <a:stCxn id="9" idx="2"/>
                <a:endCxn id="10" idx="0"/>
              </p:cNvCxnSpPr>
              <p:nvPr/>
            </p:nvCxnSpPr>
            <p:spPr>
              <a:xfrm>
                <a:off x="3527884" y="4811254"/>
                <a:ext cx="0" cy="3459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Freeform 20"/>
          <p:cNvSpPr/>
          <p:nvPr/>
        </p:nvSpPr>
        <p:spPr>
          <a:xfrm>
            <a:off x="5148064" y="716699"/>
            <a:ext cx="2292256" cy="3564396"/>
          </a:xfrm>
          <a:custGeom>
            <a:avLst/>
            <a:gdLst>
              <a:gd name="connsiteX0" fmla="*/ 0 w 1973580"/>
              <a:gd name="connsiteY0" fmla="*/ 2439670 h 2439670"/>
              <a:gd name="connsiteX1" fmla="*/ 617220 w 1973580"/>
              <a:gd name="connsiteY1" fmla="*/ 892810 h 2439670"/>
              <a:gd name="connsiteX2" fmla="*/ 1783080 w 1973580"/>
              <a:gd name="connsiteY2" fmla="*/ 1563370 h 2439670"/>
              <a:gd name="connsiteX3" fmla="*/ 1638300 w 1973580"/>
              <a:gd name="connsiteY3" fmla="*/ 222250 h 2439670"/>
              <a:gd name="connsiteX4" fmla="*/ 1973580 w 1973580"/>
              <a:gd name="connsiteY4" fmla="*/ 229870 h 2439670"/>
              <a:gd name="connsiteX0" fmla="*/ 0 w 2512328"/>
              <a:gd name="connsiteY0" fmla="*/ 2309758 h 2309758"/>
              <a:gd name="connsiteX1" fmla="*/ 1155968 w 2512328"/>
              <a:gd name="connsiteY1" fmla="*/ 892810 h 2309758"/>
              <a:gd name="connsiteX2" fmla="*/ 2321828 w 2512328"/>
              <a:gd name="connsiteY2" fmla="*/ 1563370 h 2309758"/>
              <a:gd name="connsiteX3" fmla="*/ 2177048 w 2512328"/>
              <a:gd name="connsiteY3" fmla="*/ 222250 h 2309758"/>
              <a:gd name="connsiteX4" fmla="*/ 2512328 w 2512328"/>
              <a:gd name="connsiteY4" fmla="*/ 229870 h 2309758"/>
              <a:gd name="connsiteX0" fmla="*/ 0 w 2512328"/>
              <a:gd name="connsiteY0" fmla="*/ 2309758 h 2309758"/>
              <a:gd name="connsiteX1" fmla="*/ 1155968 w 2512328"/>
              <a:gd name="connsiteY1" fmla="*/ 892810 h 2309758"/>
              <a:gd name="connsiteX2" fmla="*/ 2321828 w 2512328"/>
              <a:gd name="connsiteY2" fmla="*/ 1563370 h 2309758"/>
              <a:gd name="connsiteX3" fmla="*/ 2177048 w 2512328"/>
              <a:gd name="connsiteY3" fmla="*/ 222250 h 2309758"/>
              <a:gd name="connsiteX4" fmla="*/ 2512328 w 2512328"/>
              <a:gd name="connsiteY4" fmla="*/ 229870 h 2309758"/>
              <a:gd name="connsiteX0" fmla="*/ 0 w 2512328"/>
              <a:gd name="connsiteY0" fmla="*/ 2309758 h 2309758"/>
              <a:gd name="connsiteX1" fmla="*/ 1440160 w 2512328"/>
              <a:gd name="connsiteY1" fmla="*/ 1373654 h 2309758"/>
              <a:gd name="connsiteX2" fmla="*/ 2321828 w 2512328"/>
              <a:gd name="connsiteY2" fmla="*/ 1563370 h 2309758"/>
              <a:gd name="connsiteX3" fmla="*/ 2177048 w 2512328"/>
              <a:gd name="connsiteY3" fmla="*/ 222250 h 2309758"/>
              <a:gd name="connsiteX4" fmla="*/ 2512328 w 2512328"/>
              <a:gd name="connsiteY4" fmla="*/ 229870 h 2309758"/>
              <a:gd name="connsiteX0" fmla="*/ 0 w 2512328"/>
              <a:gd name="connsiteY0" fmla="*/ 2194823 h 2194823"/>
              <a:gd name="connsiteX1" fmla="*/ 1440160 w 2512328"/>
              <a:gd name="connsiteY1" fmla="*/ 1258719 h 2194823"/>
              <a:gd name="connsiteX2" fmla="*/ 2321828 w 2512328"/>
              <a:gd name="connsiteY2" fmla="*/ 1448435 h 2194823"/>
              <a:gd name="connsiteX3" fmla="*/ 576064 w 2512328"/>
              <a:gd name="connsiteY3" fmla="*/ 898679 h 2194823"/>
              <a:gd name="connsiteX4" fmla="*/ 2512328 w 2512328"/>
              <a:gd name="connsiteY4" fmla="*/ 114935 h 2194823"/>
              <a:gd name="connsiteX0" fmla="*/ 583813 w 3049657"/>
              <a:gd name="connsiteY0" fmla="*/ 1375769 h 1375769"/>
              <a:gd name="connsiteX1" fmla="*/ 2023973 w 3049657"/>
              <a:gd name="connsiteY1" fmla="*/ 439665 h 1375769"/>
              <a:gd name="connsiteX2" fmla="*/ 2905641 w 3049657"/>
              <a:gd name="connsiteY2" fmla="*/ 629381 h 1375769"/>
              <a:gd name="connsiteX3" fmla="*/ 1159877 w 3049657"/>
              <a:gd name="connsiteY3" fmla="*/ 79625 h 1375769"/>
              <a:gd name="connsiteX4" fmla="*/ 151765 w 3049657"/>
              <a:gd name="connsiteY4" fmla="*/ 151633 h 1375769"/>
              <a:gd name="connsiteX0" fmla="*/ 432048 w 2897892"/>
              <a:gd name="connsiteY0" fmla="*/ 1812047 h 1812047"/>
              <a:gd name="connsiteX1" fmla="*/ 1872208 w 2897892"/>
              <a:gd name="connsiteY1" fmla="*/ 875943 h 1812047"/>
              <a:gd name="connsiteX2" fmla="*/ 2753876 w 2897892"/>
              <a:gd name="connsiteY2" fmla="*/ 1065659 h 1812047"/>
              <a:gd name="connsiteX3" fmla="*/ 1008112 w 2897892"/>
              <a:gd name="connsiteY3" fmla="*/ 515903 h 1812047"/>
              <a:gd name="connsiteX4" fmla="*/ 0 w 2897892"/>
              <a:gd name="connsiteY4" fmla="*/ 587911 h 1812047"/>
              <a:gd name="connsiteX0" fmla="*/ 432048 w 2813883"/>
              <a:gd name="connsiteY0" fmla="*/ 1812047 h 1812047"/>
              <a:gd name="connsiteX1" fmla="*/ 1872208 w 2813883"/>
              <a:gd name="connsiteY1" fmla="*/ 875943 h 1812047"/>
              <a:gd name="connsiteX2" fmla="*/ 2753876 w 2813883"/>
              <a:gd name="connsiteY2" fmla="*/ 1065659 h 1812047"/>
              <a:gd name="connsiteX3" fmla="*/ 1512168 w 2813883"/>
              <a:gd name="connsiteY3" fmla="*/ 371887 h 1812047"/>
              <a:gd name="connsiteX4" fmla="*/ 0 w 2813883"/>
              <a:gd name="connsiteY4" fmla="*/ 587911 h 1812047"/>
              <a:gd name="connsiteX0" fmla="*/ 432048 w 3065911"/>
              <a:gd name="connsiteY0" fmla="*/ 1224136 h 1224136"/>
              <a:gd name="connsiteX1" fmla="*/ 1872208 w 3065911"/>
              <a:gd name="connsiteY1" fmla="*/ 288032 h 1224136"/>
              <a:gd name="connsiteX2" fmla="*/ 2753876 w 3065911"/>
              <a:gd name="connsiteY2" fmla="*/ 477748 h 1224136"/>
              <a:gd name="connsiteX3" fmla="*/ 0 w 3065911"/>
              <a:gd name="connsiteY3" fmla="*/ 0 h 1224136"/>
              <a:gd name="connsiteX0" fmla="*/ 432048 w 2076231"/>
              <a:gd name="connsiteY0" fmla="*/ 1704190 h 1704190"/>
              <a:gd name="connsiteX1" fmla="*/ 1872208 w 2076231"/>
              <a:gd name="connsiteY1" fmla="*/ 768086 h 1704190"/>
              <a:gd name="connsiteX2" fmla="*/ 1656185 w 2076231"/>
              <a:gd name="connsiteY2" fmla="*/ 48005 h 1704190"/>
              <a:gd name="connsiteX3" fmla="*/ 0 w 2076231"/>
              <a:gd name="connsiteY3" fmla="*/ 480054 h 1704190"/>
              <a:gd name="connsiteX0" fmla="*/ 432048 w 2292256"/>
              <a:gd name="connsiteY0" fmla="*/ 2064230 h 3564396"/>
              <a:gd name="connsiteX1" fmla="*/ 2088233 w 2292256"/>
              <a:gd name="connsiteY1" fmla="*/ 3288365 h 3564396"/>
              <a:gd name="connsiteX2" fmla="*/ 1656185 w 2292256"/>
              <a:gd name="connsiteY2" fmla="*/ 408045 h 3564396"/>
              <a:gd name="connsiteX3" fmla="*/ 0 w 2292256"/>
              <a:gd name="connsiteY3" fmla="*/ 840094 h 356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256" h="3564396">
                <a:moveTo>
                  <a:pt x="432048" y="2064230"/>
                </a:moveTo>
                <a:cubicBezTo>
                  <a:pt x="1207780" y="2042749"/>
                  <a:pt x="1884210" y="3564396"/>
                  <a:pt x="2088233" y="3288365"/>
                </a:cubicBezTo>
                <a:cubicBezTo>
                  <a:pt x="2292256" y="3012334"/>
                  <a:pt x="2004224" y="816090"/>
                  <a:pt x="1656185" y="408045"/>
                </a:cubicBezTo>
                <a:cubicBezTo>
                  <a:pt x="1308146" y="0"/>
                  <a:pt x="573724" y="939625"/>
                  <a:pt x="0" y="840094"/>
                </a:cubicBezTo>
              </a:path>
            </a:pathLst>
          </a:cu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24"/>
          <p:cNvGrpSpPr/>
          <p:nvPr/>
        </p:nvGrpSpPr>
        <p:grpSpPr>
          <a:xfrm>
            <a:off x="4427985" y="968725"/>
            <a:ext cx="3336370" cy="5028560"/>
            <a:chOff x="4427985" y="968725"/>
            <a:chExt cx="3336370" cy="5028560"/>
          </a:xfrm>
        </p:grpSpPr>
        <p:sp>
          <p:nvSpPr>
            <p:cNvPr id="22" name="Freeform 21"/>
            <p:cNvSpPr/>
            <p:nvPr/>
          </p:nvSpPr>
          <p:spPr>
            <a:xfrm>
              <a:off x="4572000" y="968725"/>
              <a:ext cx="3192355" cy="3684409"/>
            </a:xfrm>
            <a:custGeom>
              <a:avLst/>
              <a:gdLst>
                <a:gd name="connsiteX0" fmla="*/ 0 w 1973580"/>
                <a:gd name="connsiteY0" fmla="*/ 2439670 h 2439670"/>
                <a:gd name="connsiteX1" fmla="*/ 617220 w 1973580"/>
                <a:gd name="connsiteY1" fmla="*/ 892810 h 2439670"/>
                <a:gd name="connsiteX2" fmla="*/ 1783080 w 1973580"/>
                <a:gd name="connsiteY2" fmla="*/ 1563370 h 2439670"/>
                <a:gd name="connsiteX3" fmla="*/ 1638300 w 1973580"/>
                <a:gd name="connsiteY3" fmla="*/ 222250 h 2439670"/>
                <a:gd name="connsiteX4" fmla="*/ 1973580 w 1973580"/>
                <a:gd name="connsiteY4" fmla="*/ 229870 h 2439670"/>
                <a:gd name="connsiteX0" fmla="*/ 0 w 2512328"/>
                <a:gd name="connsiteY0" fmla="*/ 2309758 h 2309758"/>
                <a:gd name="connsiteX1" fmla="*/ 1155968 w 2512328"/>
                <a:gd name="connsiteY1" fmla="*/ 892810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309758 h 2309758"/>
                <a:gd name="connsiteX1" fmla="*/ 1155968 w 2512328"/>
                <a:gd name="connsiteY1" fmla="*/ 892810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309758 h 2309758"/>
                <a:gd name="connsiteX1" fmla="*/ 1440160 w 2512328"/>
                <a:gd name="connsiteY1" fmla="*/ 1373654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194823 h 2194823"/>
                <a:gd name="connsiteX1" fmla="*/ 1440160 w 2512328"/>
                <a:gd name="connsiteY1" fmla="*/ 1258719 h 2194823"/>
                <a:gd name="connsiteX2" fmla="*/ 2321828 w 2512328"/>
                <a:gd name="connsiteY2" fmla="*/ 1448435 h 2194823"/>
                <a:gd name="connsiteX3" fmla="*/ 576064 w 2512328"/>
                <a:gd name="connsiteY3" fmla="*/ 898679 h 2194823"/>
                <a:gd name="connsiteX4" fmla="*/ 2512328 w 2512328"/>
                <a:gd name="connsiteY4" fmla="*/ 114935 h 2194823"/>
                <a:gd name="connsiteX0" fmla="*/ 583813 w 3049657"/>
                <a:gd name="connsiteY0" fmla="*/ 1375769 h 1375769"/>
                <a:gd name="connsiteX1" fmla="*/ 2023973 w 3049657"/>
                <a:gd name="connsiteY1" fmla="*/ 439665 h 1375769"/>
                <a:gd name="connsiteX2" fmla="*/ 2905641 w 3049657"/>
                <a:gd name="connsiteY2" fmla="*/ 629381 h 1375769"/>
                <a:gd name="connsiteX3" fmla="*/ 1159877 w 3049657"/>
                <a:gd name="connsiteY3" fmla="*/ 79625 h 1375769"/>
                <a:gd name="connsiteX4" fmla="*/ 151765 w 3049657"/>
                <a:gd name="connsiteY4" fmla="*/ 151633 h 1375769"/>
                <a:gd name="connsiteX0" fmla="*/ 432048 w 2897892"/>
                <a:gd name="connsiteY0" fmla="*/ 1812047 h 1812047"/>
                <a:gd name="connsiteX1" fmla="*/ 1872208 w 2897892"/>
                <a:gd name="connsiteY1" fmla="*/ 875943 h 1812047"/>
                <a:gd name="connsiteX2" fmla="*/ 2753876 w 2897892"/>
                <a:gd name="connsiteY2" fmla="*/ 1065659 h 1812047"/>
                <a:gd name="connsiteX3" fmla="*/ 1008112 w 2897892"/>
                <a:gd name="connsiteY3" fmla="*/ 515903 h 1812047"/>
                <a:gd name="connsiteX4" fmla="*/ 0 w 2897892"/>
                <a:gd name="connsiteY4" fmla="*/ 587911 h 1812047"/>
                <a:gd name="connsiteX0" fmla="*/ 432048 w 2813883"/>
                <a:gd name="connsiteY0" fmla="*/ 1812047 h 1812047"/>
                <a:gd name="connsiteX1" fmla="*/ 1872208 w 2813883"/>
                <a:gd name="connsiteY1" fmla="*/ 875943 h 1812047"/>
                <a:gd name="connsiteX2" fmla="*/ 2753876 w 2813883"/>
                <a:gd name="connsiteY2" fmla="*/ 1065659 h 1812047"/>
                <a:gd name="connsiteX3" fmla="*/ 1512168 w 2813883"/>
                <a:gd name="connsiteY3" fmla="*/ 371887 h 1812047"/>
                <a:gd name="connsiteX4" fmla="*/ 0 w 2813883"/>
                <a:gd name="connsiteY4" fmla="*/ 587911 h 1812047"/>
                <a:gd name="connsiteX0" fmla="*/ 432048 w 3065911"/>
                <a:gd name="connsiteY0" fmla="*/ 1224136 h 1224136"/>
                <a:gd name="connsiteX1" fmla="*/ 1872208 w 3065911"/>
                <a:gd name="connsiteY1" fmla="*/ 288032 h 1224136"/>
                <a:gd name="connsiteX2" fmla="*/ 2753876 w 3065911"/>
                <a:gd name="connsiteY2" fmla="*/ 477748 h 1224136"/>
                <a:gd name="connsiteX3" fmla="*/ 0 w 3065911"/>
                <a:gd name="connsiteY3" fmla="*/ 0 h 1224136"/>
                <a:gd name="connsiteX0" fmla="*/ 432048 w 2076231"/>
                <a:gd name="connsiteY0" fmla="*/ 1704190 h 1704190"/>
                <a:gd name="connsiteX1" fmla="*/ 1872208 w 2076231"/>
                <a:gd name="connsiteY1" fmla="*/ 768086 h 1704190"/>
                <a:gd name="connsiteX2" fmla="*/ 1656185 w 2076231"/>
                <a:gd name="connsiteY2" fmla="*/ 48005 h 1704190"/>
                <a:gd name="connsiteX3" fmla="*/ 0 w 2076231"/>
                <a:gd name="connsiteY3" fmla="*/ 480054 h 1704190"/>
                <a:gd name="connsiteX0" fmla="*/ 0 w 2568285"/>
                <a:gd name="connsiteY0" fmla="*/ 2160240 h 2160240"/>
                <a:gd name="connsiteX1" fmla="*/ 2232248 w 2568285"/>
                <a:gd name="connsiteY1" fmla="*/ 768086 h 2160240"/>
                <a:gd name="connsiteX2" fmla="*/ 2016225 w 2568285"/>
                <a:gd name="connsiteY2" fmla="*/ 48005 h 2160240"/>
                <a:gd name="connsiteX3" fmla="*/ 360040 w 2568285"/>
                <a:gd name="connsiteY3" fmla="*/ 480054 h 2160240"/>
                <a:gd name="connsiteX0" fmla="*/ 0 w 2424269"/>
                <a:gd name="connsiteY0" fmla="*/ 2368263 h 2576286"/>
                <a:gd name="connsiteX1" fmla="*/ 2088232 w 2424269"/>
                <a:gd name="connsiteY1" fmla="*/ 2224247 h 2576286"/>
                <a:gd name="connsiteX2" fmla="*/ 2016225 w 2424269"/>
                <a:gd name="connsiteY2" fmla="*/ 256028 h 2576286"/>
                <a:gd name="connsiteX3" fmla="*/ 360040 w 2424269"/>
                <a:gd name="connsiteY3" fmla="*/ 688077 h 2576286"/>
                <a:gd name="connsiteX0" fmla="*/ 0 w 3240360"/>
                <a:gd name="connsiteY0" fmla="*/ 3784420 h 4228469"/>
                <a:gd name="connsiteX1" fmla="*/ 2088232 w 3240360"/>
                <a:gd name="connsiteY1" fmla="*/ 3640404 h 4228469"/>
                <a:gd name="connsiteX2" fmla="*/ 2952328 w 3240360"/>
                <a:gd name="connsiteY2" fmla="*/ 256028 h 4228469"/>
                <a:gd name="connsiteX3" fmla="*/ 360040 w 3240360"/>
                <a:gd name="connsiteY3" fmla="*/ 2104234 h 4228469"/>
                <a:gd name="connsiteX0" fmla="*/ 0 w 3276364"/>
                <a:gd name="connsiteY0" fmla="*/ 3792421 h 4236470"/>
                <a:gd name="connsiteX1" fmla="*/ 2088232 w 3276364"/>
                <a:gd name="connsiteY1" fmla="*/ 3648405 h 4236470"/>
                <a:gd name="connsiteX2" fmla="*/ 2952328 w 3276364"/>
                <a:gd name="connsiteY2" fmla="*/ 264029 h 4236470"/>
                <a:gd name="connsiteX3" fmla="*/ 144015 w 3276364"/>
                <a:gd name="connsiteY3" fmla="*/ 2064230 h 4236470"/>
                <a:gd name="connsiteX0" fmla="*/ 0 w 3276364"/>
                <a:gd name="connsiteY0" fmla="*/ 3792421 h 4236470"/>
                <a:gd name="connsiteX1" fmla="*/ 2088232 w 3276364"/>
                <a:gd name="connsiteY1" fmla="*/ 3648405 h 4236470"/>
                <a:gd name="connsiteX2" fmla="*/ 2952328 w 3276364"/>
                <a:gd name="connsiteY2" fmla="*/ 264029 h 4236470"/>
                <a:gd name="connsiteX3" fmla="*/ 144015 w 3276364"/>
                <a:gd name="connsiteY3" fmla="*/ 2064230 h 4236470"/>
                <a:gd name="connsiteX0" fmla="*/ 0 w 3192355"/>
                <a:gd name="connsiteY0" fmla="*/ 3684409 h 3684409"/>
                <a:gd name="connsiteX1" fmla="*/ 1584175 w 3192355"/>
                <a:gd name="connsiteY1" fmla="*/ 2892322 h 3684409"/>
                <a:gd name="connsiteX2" fmla="*/ 2952328 w 3192355"/>
                <a:gd name="connsiteY2" fmla="*/ 156017 h 3684409"/>
                <a:gd name="connsiteX3" fmla="*/ 144015 w 3192355"/>
                <a:gd name="connsiteY3" fmla="*/ 1956218 h 368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2355" h="3684409">
                  <a:moveTo>
                    <a:pt x="0" y="3684409"/>
                  </a:moveTo>
                  <a:cubicBezTo>
                    <a:pt x="775732" y="3662928"/>
                    <a:pt x="1092120" y="3480387"/>
                    <a:pt x="1584175" y="2892322"/>
                  </a:cubicBezTo>
                  <a:cubicBezTo>
                    <a:pt x="2076230" y="2304257"/>
                    <a:pt x="3192355" y="312034"/>
                    <a:pt x="2952328" y="156017"/>
                  </a:cubicBezTo>
                  <a:cubicBezTo>
                    <a:pt x="2712301" y="0"/>
                    <a:pt x="689809" y="1729989"/>
                    <a:pt x="144015" y="1956218"/>
                  </a:cubicBezTo>
                </a:path>
              </a:pathLst>
            </a:cu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427985" y="2204864"/>
              <a:ext cx="2664296" cy="3792421"/>
            </a:xfrm>
            <a:custGeom>
              <a:avLst/>
              <a:gdLst>
                <a:gd name="connsiteX0" fmla="*/ 0 w 1973580"/>
                <a:gd name="connsiteY0" fmla="*/ 2439670 h 2439670"/>
                <a:gd name="connsiteX1" fmla="*/ 617220 w 1973580"/>
                <a:gd name="connsiteY1" fmla="*/ 892810 h 2439670"/>
                <a:gd name="connsiteX2" fmla="*/ 1783080 w 1973580"/>
                <a:gd name="connsiteY2" fmla="*/ 1563370 h 2439670"/>
                <a:gd name="connsiteX3" fmla="*/ 1638300 w 1973580"/>
                <a:gd name="connsiteY3" fmla="*/ 222250 h 2439670"/>
                <a:gd name="connsiteX4" fmla="*/ 1973580 w 1973580"/>
                <a:gd name="connsiteY4" fmla="*/ 229870 h 2439670"/>
                <a:gd name="connsiteX0" fmla="*/ 0 w 2512328"/>
                <a:gd name="connsiteY0" fmla="*/ 2309758 h 2309758"/>
                <a:gd name="connsiteX1" fmla="*/ 1155968 w 2512328"/>
                <a:gd name="connsiteY1" fmla="*/ 892810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309758 h 2309758"/>
                <a:gd name="connsiteX1" fmla="*/ 1155968 w 2512328"/>
                <a:gd name="connsiteY1" fmla="*/ 892810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309758 h 2309758"/>
                <a:gd name="connsiteX1" fmla="*/ 1440160 w 2512328"/>
                <a:gd name="connsiteY1" fmla="*/ 1373654 h 2309758"/>
                <a:gd name="connsiteX2" fmla="*/ 2321828 w 2512328"/>
                <a:gd name="connsiteY2" fmla="*/ 1563370 h 2309758"/>
                <a:gd name="connsiteX3" fmla="*/ 2177048 w 2512328"/>
                <a:gd name="connsiteY3" fmla="*/ 222250 h 2309758"/>
                <a:gd name="connsiteX4" fmla="*/ 2512328 w 2512328"/>
                <a:gd name="connsiteY4" fmla="*/ 229870 h 2309758"/>
                <a:gd name="connsiteX0" fmla="*/ 0 w 2512328"/>
                <a:gd name="connsiteY0" fmla="*/ 2194823 h 2194823"/>
                <a:gd name="connsiteX1" fmla="*/ 1440160 w 2512328"/>
                <a:gd name="connsiteY1" fmla="*/ 1258719 h 2194823"/>
                <a:gd name="connsiteX2" fmla="*/ 2321828 w 2512328"/>
                <a:gd name="connsiteY2" fmla="*/ 1448435 h 2194823"/>
                <a:gd name="connsiteX3" fmla="*/ 576064 w 2512328"/>
                <a:gd name="connsiteY3" fmla="*/ 898679 h 2194823"/>
                <a:gd name="connsiteX4" fmla="*/ 2512328 w 2512328"/>
                <a:gd name="connsiteY4" fmla="*/ 114935 h 2194823"/>
                <a:gd name="connsiteX0" fmla="*/ 583813 w 3049657"/>
                <a:gd name="connsiteY0" fmla="*/ 1375769 h 1375769"/>
                <a:gd name="connsiteX1" fmla="*/ 2023973 w 3049657"/>
                <a:gd name="connsiteY1" fmla="*/ 439665 h 1375769"/>
                <a:gd name="connsiteX2" fmla="*/ 2905641 w 3049657"/>
                <a:gd name="connsiteY2" fmla="*/ 629381 h 1375769"/>
                <a:gd name="connsiteX3" fmla="*/ 1159877 w 3049657"/>
                <a:gd name="connsiteY3" fmla="*/ 79625 h 1375769"/>
                <a:gd name="connsiteX4" fmla="*/ 151765 w 3049657"/>
                <a:gd name="connsiteY4" fmla="*/ 151633 h 1375769"/>
                <a:gd name="connsiteX0" fmla="*/ 432048 w 2897892"/>
                <a:gd name="connsiteY0" fmla="*/ 1812047 h 1812047"/>
                <a:gd name="connsiteX1" fmla="*/ 1872208 w 2897892"/>
                <a:gd name="connsiteY1" fmla="*/ 875943 h 1812047"/>
                <a:gd name="connsiteX2" fmla="*/ 2753876 w 2897892"/>
                <a:gd name="connsiteY2" fmla="*/ 1065659 h 1812047"/>
                <a:gd name="connsiteX3" fmla="*/ 1008112 w 2897892"/>
                <a:gd name="connsiteY3" fmla="*/ 515903 h 1812047"/>
                <a:gd name="connsiteX4" fmla="*/ 0 w 2897892"/>
                <a:gd name="connsiteY4" fmla="*/ 587911 h 1812047"/>
                <a:gd name="connsiteX0" fmla="*/ 432048 w 2813883"/>
                <a:gd name="connsiteY0" fmla="*/ 1812047 h 1812047"/>
                <a:gd name="connsiteX1" fmla="*/ 1872208 w 2813883"/>
                <a:gd name="connsiteY1" fmla="*/ 875943 h 1812047"/>
                <a:gd name="connsiteX2" fmla="*/ 2753876 w 2813883"/>
                <a:gd name="connsiteY2" fmla="*/ 1065659 h 1812047"/>
                <a:gd name="connsiteX3" fmla="*/ 1512168 w 2813883"/>
                <a:gd name="connsiteY3" fmla="*/ 371887 h 1812047"/>
                <a:gd name="connsiteX4" fmla="*/ 0 w 2813883"/>
                <a:gd name="connsiteY4" fmla="*/ 587911 h 1812047"/>
                <a:gd name="connsiteX0" fmla="*/ 432048 w 3065911"/>
                <a:gd name="connsiteY0" fmla="*/ 1224136 h 1224136"/>
                <a:gd name="connsiteX1" fmla="*/ 1872208 w 3065911"/>
                <a:gd name="connsiteY1" fmla="*/ 288032 h 1224136"/>
                <a:gd name="connsiteX2" fmla="*/ 2753876 w 3065911"/>
                <a:gd name="connsiteY2" fmla="*/ 477748 h 1224136"/>
                <a:gd name="connsiteX3" fmla="*/ 0 w 3065911"/>
                <a:gd name="connsiteY3" fmla="*/ 0 h 1224136"/>
                <a:gd name="connsiteX0" fmla="*/ 432048 w 2076231"/>
                <a:gd name="connsiteY0" fmla="*/ 1704190 h 1704190"/>
                <a:gd name="connsiteX1" fmla="*/ 1872208 w 2076231"/>
                <a:gd name="connsiteY1" fmla="*/ 768086 h 1704190"/>
                <a:gd name="connsiteX2" fmla="*/ 1656185 w 2076231"/>
                <a:gd name="connsiteY2" fmla="*/ 48005 h 1704190"/>
                <a:gd name="connsiteX3" fmla="*/ 0 w 2076231"/>
                <a:gd name="connsiteY3" fmla="*/ 480054 h 1704190"/>
                <a:gd name="connsiteX0" fmla="*/ 432048 w 2292256"/>
                <a:gd name="connsiteY0" fmla="*/ 2064230 h 3564396"/>
                <a:gd name="connsiteX1" fmla="*/ 2088233 w 2292256"/>
                <a:gd name="connsiteY1" fmla="*/ 3288365 h 3564396"/>
                <a:gd name="connsiteX2" fmla="*/ 1656185 w 2292256"/>
                <a:gd name="connsiteY2" fmla="*/ 408045 h 3564396"/>
                <a:gd name="connsiteX3" fmla="*/ 0 w 2292256"/>
                <a:gd name="connsiteY3" fmla="*/ 840094 h 3564396"/>
                <a:gd name="connsiteX0" fmla="*/ 0 w 3456385"/>
                <a:gd name="connsiteY0" fmla="*/ 3312368 h 3772419"/>
                <a:gd name="connsiteX1" fmla="*/ 3024337 w 3456385"/>
                <a:gd name="connsiteY1" fmla="*/ 3288365 h 3772419"/>
                <a:gd name="connsiteX2" fmla="*/ 2592289 w 3456385"/>
                <a:gd name="connsiteY2" fmla="*/ 408045 h 3772419"/>
                <a:gd name="connsiteX3" fmla="*/ 936104 w 3456385"/>
                <a:gd name="connsiteY3" fmla="*/ 840094 h 3772419"/>
                <a:gd name="connsiteX0" fmla="*/ 0 w 2808313"/>
                <a:gd name="connsiteY0" fmla="*/ 3340371 h 3968441"/>
                <a:gd name="connsiteX1" fmla="*/ 2232248 w 2808313"/>
                <a:gd name="connsiteY1" fmla="*/ 3484387 h 3968441"/>
                <a:gd name="connsiteX2" fmla="*/ 2592289 w 2808313"/>
                <a:gd name="connsiteY2" fmla="*/ 436048 h 3968441"/>
                <a:gd name="connsiteX3" fmla="*/ 936104 w 2808313"/>
                <a:gd name="connsiteY3" fmla="*/ 868097 h 3968441"/>
                <a:gd name="connsiteX0" fmla="*/ 0 w 2496277"/>
                <a:gd name="connsiteY0" fmla="*/ 2472274 h 2712301"/>
                <a:gd name="connsiteX1" fmla="*/ 2232248 w 2496277"/>
                <a:gd name="connsiteY1" fmla="*/ 2616290 h 2712301"/>
                <a:gd name="connsiteX2" fmla="*/ 1584176 w 2496277"/>
                <a:gd name="connsiteY2" fmla="*/ 1896210 h 2712301"/>
                <a:gd name="connsiteX3" fmla="*/ 936104 w 2496277"/>
                <a:gd name="connsiteY3" fmla="*/ 0 h 2712301"/>
                <a:gd name="connsiteX0" fmla="*/ 0 w 2496277"/>
                <a:gd name="connsiteY0" fmla="*/ 1584176 h 1824203"/>
                <a:gd name="connsiteX1" fmla="*/ 2232248 w 2496277"/>
                <a:gd name="connsiteY1" fmla="*/ 1728192 h 1824203"/>
                <a:gd name="connsiteX2" fmla="*/ 1584176 w 2496277"/>
                <a:gd name="connsiteY2" fmla="*/ 1008112 h 1824203"/>
                <a:gd name="connsiteX3" fmla="*/ 504056 w 2496277"/>
                <a:gd name="connsiteY3" fmla="*/ 0 h 1824203"/>
                <a:gd name="connsiteX0" fmla="*/ 0 w 2664296"/>
                <a:gd name="connsiteY0" fmla="*/ 3168352 h 3792421"/>
                <a:gd name="connsiteX1" fmla="*/ 2232248 w 2664296"/>
                <a:gd name="connsiteY1" fmla="*/ 3312368 h 3792421"/>
                <a:gd name="connsiteX2" fmla="*/ 2376264 w 2664296"/>
                <a:gd name="connsiteY2" fmla="*/ 288032 h 3792421"/>
                <a:gd name="connsiteX3" fmla="*/ 504056 w 2664296"/>
                <a:gd name="connsiteY3" fmla="*/ 1584176 h 3792421"/>
                <a:gd name="connsiteX0" fmla="*/ 0 w 2664296"/>
                <a:gd name="connsiteY0" fmla="*/ 3168352 h 3792421"/>
                <a:gd name="connsiteX1" fmla="*/ 2232248 w 2664296"/>
                <a:gd name="connsiteY1" fmla="*/ 3312368 h 3792421"/>
                <a:gd name="connsiteX2" fmla="*/ 2376264 w 2664296"/>
                <a:gd name="connsiteY2" fmla="*/ 288032 h 3792421"/>
                <a:gd name="connsiteX3" fmla="*/ 504056 w 2664296"/>
                <a:gd name="connsiteY3" fmla="*/ 1584176 h 379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4296" h="3792421">
                  <a:moveTo>
                    <a:pt x="0" y="3168352"/>
                  </a:moveTo>
                  <a:cubicBezTo>
                    <a:pt x="775732" y="3146871"/>
                    <a:pt x="1836204" y="3792421"/>
                    <a:pt x="2232248" y="3312368"/>
                  </a:cubicBezTo>
                  <a:cubicBezTo>
                    <a:pt x="2628292" y="2832315"/>
                    <a:pt x="2664296" y="576064"/>
                    <a:pt x="2376264" y="288032"/>
                  </a:cubicBezTo>
                  <a:cubicBezTo>
                    <a:pt x="2088232" y="0"/>
                    <a:pt x="1138626" y="1293951"/>
                    <a:pt x="504056" y="1584176"/>
                  </a:cubicBezTo>
                </a:path>
              </a:pathLst>
            </a:cu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/>
          <p:cNvSpPr txBox="1"/>
          <p:nvPr/>
        </p:nvSpPr>
        <p:spPr>
          <a:xfrm rot="21257760">
            <a:off x="636163" y="88012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actual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7" name="Title 45"/>
          <p:cNvSpPr txBox="1">
            <a:spLocks/>
          </p:cNvSpPr>
          <p:nvPr/>
        </p:nvSpPr>
        <p:spPr>
          <a:xfrm>
            <a:off x="755576" y="476672"/>
            <a:ext cx="6347048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sng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Ideal</a:t>
            </a: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development process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Face with Tears of Joy on WhatsApp 2.19.3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947705">
            <a:off x="7621861" y="4894686"/>
            <a:ext cx="1143000" cy="11430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s://static.independent.co.uk/s3fs-public/thumbnails/image/2016/03/31/12/ronnie-corbett-four-cand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00" y="540000"/>
            <a:ext cx="7920000" cy="4590646"/>
          </a:xfrm>
          <a:prstGeom prst="rect">
            <a:avLst/>
          </a:prstGeom>
          <a:noFill/>
        </p:spPr>
      </p:pic>
      <p:sp>
        <p:nvSpPr>
          <p:cNvPr id="3" name="Cloud Callout 2"/>
          <p:cNvSpPr/>
          <p:nvPr/>
        </p:nvSpPr>
        <p:spPr>
          <a:xfrm>
            <a:off x="5076056" y="0"/>
            <a:ext cx="3096344" cy="2016224"/>
          </a:xfrm>
          <a:prstGeom prst="cloudCallout">
            <a:avLst>
              <a:gd name="adj1" fmla="val -69130"/>
              <a:gd name="adj2" fmla="val 9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Four candles?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/>
          <p:nvPr/>
        </p:nvGrpSpPr>
        <p:grpSpPr>
          <a:xfrm>
            <a:off x="1475656" y="1124744"/>
            <a:ext cx="4104456" cy="4406890"/>
            <a:chOff x="1475656" y="692696"/>
            <a:chExt cx="4104456" cy="4406890"/>
          </a:xfrm>
        </p:grpSpPr>
        <p:sp>
          <p:nvSpPr>
            <p:cNvPr id="6" name="Rectangle 5"/>
            <p:cNvSpPr/>
            <p:nvPr/>
          </p:nvSpPr>
          <p:spPr>
            <a:xfrm>
              <a:off x="1475656" y="692696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Understanding the big picture</a:t>
              </a:r>
              <a:br>
                <a:rPr lang="en-GB" dirty="0" smtClean="0"/>
              </a:br>
              <a:r>
                <a:rPr lang="en-GB" dirty="0" smtClean="0"/>
                <a:t>(event storming, etc)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75656" y="1902731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Partitioning and prioritizing</a:t>
              </a:r>
              <a:br>
                <a:rPr lang="en-GB" dirty="0" smtClean="0"/>
              </a:br>
              <a:r>
                <a:rPr lang="en-GB" dirty="0" smtClean="0"/>
                <a:t>(bounded contexts)</a:t>
              </a:r>
              <a:endParaRPr lang="en-GB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75656" y="3112766"/>
              <a:ext cx="4104456" cy="4680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Designing the domain model</a:t>
              </a:r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475656" y="3926756"/>
              <a:ext cx="4104456" cy="4524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Implementation</a:t>
              </a:r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75656" y="4725144"/>
              <a:ext cx="4104456" cy="37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User testing</a:t>
              </a:r>
              <a:endParaRPr lang="en-GB" dirty="0"/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3527884" y="1556792"/>
              <a:ext cx="0" cy="34593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2"/>
              <a:endCxn id="8" idx="0"/>
            </p:cNvCxnSpPr>
            <p:nvPr/>
          </p:nvCxnSpPr>
          <p:spPr>
            <a:xfrm>
              <a:off x="3527884" y="2766827"/>
              <a:ext cx="0" cy="34593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>
            <a:xfrm>
              <a:off x="3527884" y="3580818"/>
              <a:ext cx="0" cy="34593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2"/>
              <a:endCxn id="10" idx="0"/>
            </p:cNvCxnSpPr>
            <p:nvPr/>
          </p:nvCxnSpPr>
          <p:spPr>
            <a:xfrm>
              <a:off x="3527884" y="4379206"/>
              <a:ext cx="0" cy="34593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/>
          <p:nvPr/>
        </p:nvGrpSpPr>
        <p:grpSpPr>
          <a:xfrm>
            <a:off x="5652121" y="1322399"/>
            <a:ext cx="3394207" cy="1200329"/>
            <a:chOff x="3950789" y="1682439"/>
            <a:chExt cx="3394207" cy="1200329"/>
          </a:xfrm>
        </p:grpSpPr>
        <p:sp>
          <p:nvSpPr>
            <p:cNvPr id="34" name="TextBox 33"/>
            <p:cNvSpPr txBox="1"/>
            <p:nvPr/>
          </p:nvSpPr>
          <p:spPr>
            <a:xfrm rot="21480000" flipH="1">
              <a:off x="4907095" y="1682439"/>
              <a:ext cx="24379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Everyone involved talks to each other here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3950789" y="1988840"/>
              <a:ext cx="1224135" cy="720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7"/>
          <p:cNvGrpSpPr/>
          <p:nvPr/>
        </p:nvGrpSpPr>
        <p:grpSpPr>
          <a:xfrm>
            <a:off x="5652121" y="2576107"/>
            <a:ext cx="2666911" cy="461665"/>
            <a:chOff x="3950789" y="1890932"/>
            <a:chExt cx="2666911" cy="461665"/>
          </a:xfrm>
        </p:grpSpPr>
        <p:sp>
          <p:nvSpPr>
            <p:cNvPr id="39" name="TextBox 38"/>
            <p:cNvSpPr txBox="1"/>
            <p:nvPr/>
          </p:nvSpPr>
          <p:spPr>
            <a:xfrm rot="21480000" flipH="1">
              <a:off x="4822394" y="1890932"/>
              <a:ext cx="1795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And here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 flipV="1">
              <a:off x="3950789" y="1988840"/>
              <a:ext cx="1224135" cy="720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0"/>
          <p:cNvGrpSpPr/>
          <p:nvPr/>
        </p:nvGrpSpPr>
        <p:grpSpPr>
          <a:xfrm>
            <a:off x="5652121" y="5308694"/>
            <a:ext cx="2807889" cy="461665"/>
            <a:chOff x="3950789" y="1887215"/>
            <a:chExt cx="2807889" cy="461665"/>
          </a:xfrm>
        </p:grpSpPr>
        <p:sp>
          <p:nvSpPr>
            <p:cNvPr id="42" name="TextBox 41"/>
            <p:cNvSpPr txBox="1"/>
            <p:nvPr/>
          </p:nvSpPr>
          <p:spPr>
            <a:xfrm rot="21480000" flipH="1">
              <a:off x="4750321" y="1887215"/>
              <a:ext cx="200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And here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3950789" y="1988840"/>
              <a:ext cx="1224135" cy="720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45"/>
          <p:cNvSpPr txBox="1">
            <a:spLocks/>
          </p:cNvSpPr>
          <p:nvPr/>
        </p:nvSpPr>
        <p:spPr>
          <a:xfrm>
            <a:off x="755576" y="476672"/>
            <a:ext cx="6347048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 smtClean="0">
                <a:latin typeface="+mj-lt"/>
                <a:ea typeface="+mj-ea"/>
                <a:cs typeface="+mj-cs"/>
              </a:rPr>
              <a:t>Ideal </a:t>
            </a: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development process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/>
          <p:nvPr/>
        </p:nvGrpSpPr>
        <p:grpSpPr>
          <a:xfrm>
            <a:off x="1475656" y="1124744"/>
            <a:ext cx="4104456" cy="4406890"/>
            <a:chOff x="1475656" y="692696"/>
            <a:chExt cx="4104456" cy="4406890"/>
          </a:xfrm>
        </p:grpSpPr>
        <p:sp>
          <p:nvSpPr>
            <p:cNvPr id="6" name="Rectangle 5"/>
            <p:cNvSpPr/>
            <p:nvPr/>
          </p:nvSpPr>
          <p:spPr>
            <a:xfrm>
              <a:off x="1475656" y="692696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Understanding the big picture</a:t>
              </a:r>
              <a:br>
                <a:rPr lang="en-GB" dirty="0" smtClean="0"/>
              </a:br>
              <a:r>
                <a:rPr lang="en-GB" dirty="0" smtClean="0"/>
                <a:t>(event storming, etc)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75656" y="1902731"/>
              <a:ext cx="4104456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Partitioning and prioritizing</a:t>
              </a:r>
              <a:br>
                <a:rPr lang="en-GB" dirty="0" smtClean="0"/>
              </a:br>
              <a:r>
                <a:rPr lang="en-GB" dirty="0" smtClean="0"/>
                <a:t>(bounded contexts)</a:t>
              </a:r>
              <a:endParaRPr lang="en-GB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75656" y="3112766"/>
              <a:ext cx="4104456" cy="4680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Designing the domain model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75656" y="3926756"/>
              <a:ext cx="4104456" cy="4524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Implementation</a:t>
              </a:r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75656" y="4725144"/>
              <a:ext cx="4104456" cy="37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User testing</a:t>
              </a:r>
              <a:endParaRPr lang="en-GB" dirty="0"/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3527884" y="1556792"/>
              <a:ext cx="0" cy="34593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2"/>
              <a:endCxn id="8" idx="0"/>
            </p:cNvCxnSpPr>
            <p:nvPr/>
          </p:nvCxnSpPr>
          <p:spPr>
            <a:xfrm>
              <a:off x="3527884" y="2766827"/>
              <a:ext cx="0" cy="34593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>
            <a:xfrm>
              <a:off x="3527884" y="3580818"/>
              <a:ext cx="0" cy="34593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2"/>
              <a:endCxn id="10" idx="0"/>
            </p:cNvCxnSpPr>
            <p:nvPr/>
          </p:nvCxnSpPr>
          <p:spPr>
            <a:xfrm>
              <a:off x="3527884" y="4379206"/>
              <a:ext cx="0" cy="34593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/>
          <p:nvPr/>
        </p:nvGrpSpPr>
        <p:grpSpPr>
          <a:xfrm>
            <a:off x="5652120" y="3112348"/>
            <a:ext cx="3471698" cy="1200329"/>
            <a:chOff x="3950789" y="1378411"/>
            <a:chExt cx="3471698" cy="1200329"/>
          </a:xfrm>
        </p:grpSpPr>
        <p:sp>
          <p:nvSpPr>
            <p:cNvPr id="34" name="TextBox 33"/>
            <p:cNvSpPr txBox="1"/>
            <p:nvPr/>
          </p:nvSpPr>
          <p:spPr>
            <a:xfrm rot="21480000" flipH="1">
              <a:off x="4915076" y="1378411"/>
              <a:ext cx="2507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Everyone is involved</a:t>
              </a:r>
              <a:b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</a:br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 here too to build a shared model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3950789" y="1988840"/>
              <a:ext cx="1224135" cy="7200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45"/>
          <p:cNvSpPr txBox="1">
            <a:spLocks/>
          </p:cNvSpPr>
          <p:nvPr/>
        </p:nvSpPr>
        <p:spPr>
          <a:xfrm>
            <a:off x="755576" y="476672"/>
            <a:ext cx="6347048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000" dirty="0" smtClean="0"/>
              <a:t>Ideal development process</a:t>
            </a:r>
            <a:endParaRPr lang="en-GB" sz="4000" dirty="0"/>
          </a:p>
        </p:txBody>
      </p:sp>
      <p:sp>
        <p:nvSpPr>
          <p:cNvPr id="22" name="TextBox 21"/>
          <p:cNvSpPr txBox="1"/>
          <p:nvPr/>
        </p:nvSpPr>
        <p:spPr>
          <a:xfrm rot="21480000" flipH="1">
            <a:off x="6595580" y="5413175"/>
            <a:ext cx="229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e.g. "</a:t>
            </a:r>
            <a:r>
              <a:rPr lang="en-GB" sz="2400" dirty="0" err="1" smtClean="0">
                <a:solidFill>
                  <a:srgbClr val="C00000"/>
                </a:solidFill>
                <a:latin typeface="Conformity" pitchFamily="2" charset="0"/>
              </a:rPr>
              <a:t>ShuffledDeck</a:t>
            </a: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"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480000" flipH="1">
            <a:off x="6674034" y="4404950"/>
            <a:ext cx="2297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Reinforces the shared language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smtClean="0">
                <a:latin typeface="Gill Sans MT" pitchFamily="34" charset="0"/>
              </a:rPr>
              <a:t>Key DDD principle:</a:t>
            </a:r>
            <a:br>
              <a:rPr lang="en-GB" i="1" dirty="0" smtClean="0">
                <a:latin typeface="Gill Sans MT" pitchFamily="34" charset="0"/>
              </a:rPr>
            </a:br>
            <a:r>
              <a:rPr lang="en-GB" i="1" dirty="0" smtClean="0">
                <a:latin typeface="Gill Sans MT" pitchFamily="34" charset="0"/>
              </a:rPr>
              <a:t/>
            </a:r>
            <a:br>
              <a:rPr lang="en-GB" i="1" dirty="0" smtClean="0">
                <a:latin typeface="Gill Sans MT" pitchFamily="34" charset="0"/>
              </a:rPr>
            </a:br>
            <a:r>
              <a:rPr lang="en-GB" dirty="0" smtClean="0">
                <a:latin typeface="Gill Sans MT" pitchFamily="34" charset="0"/>
              </a:rPr>
              <a:t>Communicate the design </a:t>
            </a:r>
            <a:br>
              <a:rPr lang="en-GB" dirty="0" smtClean="0">
                <a:latin typeface="Gill Sans MT" pitchFamily="34" charset="0"/>
              </a:rPr>
            </a:br>
            <a:r>
              <a:rPr lang="en-GB" dirty="0" smtClean="0">
                <a:latin typeface="Gill Sans MT" pitchFamily="34" charset="0"/>
              </a:rPr>
              <a:t>in the code</a:t>
            </a:r>
            <a:endParaRPr lang="en-GB" dirty="0">
              <a:latin typeface="Gill Sans MT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 domain </a:t>
            </a:r>
            <a:r>
              <a:rPr lang="en-GB" dirty="0" err="1" smtClean="0"/>
              <a:t>modeling</a:t>
            </a:r>
            <a:r>
              <a:rPr lang="en-GB" dirty="0" smtClean="0"/>
              <a:t> challenge!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40768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4735022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itchFamily="49" charset="0"/>
                <a:cs typeface="Consolas" pitchFamily="49" charset="0"/>
              </a:rPr>
              <a:t>// true if ownership of 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// email address is confirmed</a:t>
            </a:r>
            <a:endParaRPr lang="en-GB" dirty="0"/>
          </a:p>
        </p:txBody>
      </p:sp>
      <p:grpSp>
        <p:nvGrpSpPr>
          <p:cNvPr id="4" name="Group 7"/>
          <p:cNvGrpSpPr/>
          <p:nvPr/>
        </p:nvGrpSpPr>
        <p:grpSpPr>
          <a:xfrm>
            <a:off x="5724128" y="1638678"/>
            <a:ext cx="3155021" cy="2808312"/>
            <a:chOff x="5724128" y="1638678"/>
            <a:chExt cx="3155021" cy="2808312"/>
          </a:xfrm>
        </p:grpSpPr>
        <p:sp>
          <p:nvSpPr>
            <p:cNvPr id="3" name="TextBox 2"/>
            <p:cNvSpPr txBox="1"/>
            <p:nvPr/>
          </p:nvSpPr>
          <p:spPr>
            <a:xfrm rot="-180000">
              <a:off x="6358869" y="1836029"/>
              <a:ext cx="25202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C00000"/>
                  </a:solidFill>
                  <a:latin typeface="Conformity" pitchFamily="2" charset="0"/>
                </a:rPr>
                <a:t>Is the design communicated in this code?</a:t>
              </a:r>
              <a:endParaRPr lang="en-GB" sz="36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724128" y="1638678"/>
              <a:ext cx="648072" cy="2808312"/>
            </a:xfrm>
            <a:prstGeom prst="rightBrace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30890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-180000">
            <a:off x="6185860" y="2864035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Which values are optional?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20726" y="223820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827584" y="2654890"/>
            <a:ext cx="3024336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Prologue: which</a:t>
            </a:r>
            <a:r>
              <a:rPr lang="en-GB" baseline="0" dirty="0" smtClean="0">
                <a:solidFill>
                  <a:schemeClr val="bg1"/>
                </a:solidFill>
              </a:rPr>
              <a:t> values are optional?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30890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-180000">
            <a:off x="6185860" y="2864035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What are the constraints?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20726" y="223820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43808" y="2222842"/>
            <a:ext cx="187220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Prologue: what are the constraints?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0000" flipH="1">
            <a:off x="2635599" y="1945984"/>
            <a:ext cx="387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Must not be more than 50 chars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40768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-180000">
            <a:off x="5739315" y="4109461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What is the domain logic?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20726" y="2248080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55576" y="4320952"/>
            <a:ext cx="3384376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Prologue: domain</a:t>
            </a:r>
            <a:r>
              <a:rPr lang="en-GB" baseline="0" dirty="0" smtClean="0">
                <a:solidFill>
                  <a:schemeClr val="bg1"/>
                </a:solidFill>
              </a:rPr>
              <a:t> logic?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1420000">
            <a:off x="1339454" y="4826303"/>
            <a:ext cx="387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Must be reset if email is changed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Prologue: F#</a:t>
            </a:r>
            <a:r>
              <a:rPr lang="en-GB" baseline="0" dirty="0" smtClean="0">
                <a:solidFill>
                  <a:schemeClr val="bg1"/>
                </a:solidFill>
              </a:rPr>
              <a:t> can help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30890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80000" flipH="1">
            <a:off x="6326653" y="401476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Any domain logic?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20726" y="121211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80000" flipH="1">
            <a:off x="6185860" y="270808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What are the constraints?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-180000">
            <a:off x="5393771" y="133992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Which values are optional?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Not c</a:t>
            </a:r>
            <a:r>
              <a:rPr lang="en-GB" dirty="0" smtClean="0">
                <a:latin typeface="Gill Sans MT" pitchFamily="34" charset="0"/>
              </a:rPr>
              <a:t>ommunicating </a:t>
            </a:r>
            <a:br>
              <a:rPr lang="en-GB" dirty="0" smtClean="0">
                <a:latin typeface="Gill Sans MT" pitchFamily="34" charset="0"/>
              </a:rPr>
            </a:br>
            <a:r>
              <a:rPr lang="en-GB" dirty="0" smtClean="0">
                <a:latin typeface="Gill Sans MT" pitchFamily="34" charset="0"/>
              </a:rPr>
              <a:t>the design in the code</a:t>
            </a:r>
            <a:endParaRPr lang="en-GB" dirty="0">
              <a:latin typeface="Gill Sans MT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66914" name="Picture 2" descr="Disappointed Face on WhatsApp 2.19.3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2420888"/>
            <a:ext cx="1143000" cy="11430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4" name="Picture 6" descr="http://clipart-library.com/images/ziX5kozXT.jpg"/>
          <p:cNvPicPr>
            <a:picLocks noChangeAspect="1" noChangeArrowheads="1"/>
          </p:cNvPicPr>
          <p:nvPr/>
        </p:nvPicPr>
        <p:blipFill>
          <a:blip r:embed="rId2" cstate="print"/>
          <a:srcRect l="39154"/>
          <a:stretch>
            <a:fillRect/>
          </a:stretch>
        </p:blipFill>
        <p:spPr bwMode="auto">
          <a:xfrm>
            <a:off x="3347864" y="1268760"/>
            <a:ext cx="2743601" cy="450912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he thought he heard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Prologue: F#</a:t>
            </a:r>
            <a:r>
              <a:rPr lang="en-GB" baseline="0" dirty="0" smtClean="0">
                <a:solidFill>
                  <a:schemeClr val="bg1"/>
                </a:solidFill>
              </a:rPr>
              <a:t> can help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30890"/>
            <a:ext cx="8579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type Contact = {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MiddleInitial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LastName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EmailAddress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string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IsEmailVerified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80000" flipH="1">
            <a:off x="6326653" y="401476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Any domain logic?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20726" y="1212112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80000" flipH="1">
            <a:off x="6185860" y="270808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What are the constraints?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-180000">
            <a:off x="5393771" y="133992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C00000"/>
                </a:solidFill>
                <a:latin typeface="Conformity" pitchFamily="2" charset="0"/>
              </a:rPr>
              <a:t>Which values are optional?</a:t>
            </a:r>
            <a:endParaRPr lang="en-GB" sz="32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540000">
            <a:off x="179572" y="5256419"/>
            <a:ext cx="5527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Functional domain </a:t>
            </a:r>
            <a:r>
              <a:rPr lang="en-GB" sz="3600" dirty="0" err="1" smtClean="0">
                <a:solidFill>
                  <a:srgbClr val="C00000"/>
                </a:solidFill>
                <a:latin typeface="Conformity" pitchFamily="2" charset="0"/>
              </a:rPr>
              <a:t>modeling</a:t>
            </a:r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 CAN communicate all these decisions!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20698479">
            <a:off x="5143415" y="921696"/>
            <a:ext cx="692104" cy="5184576"/>
          </a:xfrm>
          <a:prstGeom prst="leftBrace">
            <a:avLst>
              <a:gd name="adj1" fmla="val 53965"/>
              <a:gd name="adj2" fmla="val 8559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916832"/>
            <a:ext cx="8280920" cy="1470025"/>
          </a:xfrm>
        </p:spPr>
        <p:txBody>
          <a:bodyPr/>
          <a:lstStyle/>
          <a:p>
            <a:r>
              <a:rPr lang="en-GB" dirty="0" smtClean="0"/>
              <a:t>Part </a:t>
            </a:r>
            <a:r>
              <a:rPr lang="en-GB" dirty="0" smtClean="0"/>
              <a:t>III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Understanding FP type systems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 rot="21540000">
            <a:off x="2997877" y="3909192"/>
            <a:ext cx="5527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Why *functional* domain </a:t>
            </a:r>
            <a:r>
              <a:rPr lang="en-GB" sz="3600" dirty="0" err="1" smtClean="0">
                <a:solidFill>
                  <a:srgbClr val="C00000"/>
                </a:solidFill>
                <a:latin typeface="Conformity" pitchFamily="2" charset="0"/>
              </a:rPr>
              <a:t>modeling</a:t>
            </a:r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 instead of OO domain </a:t>
            </a:r>
            <a:r>
              <a:rPr lang="en-GB" sz="3600" dirty="0" err="1" smtClean="0">
                <a:solidFill>
                  <a:srgbClr val="C00000"/>
                </a:solidFill>
                <a:latin typeface="Conformity" pitchFamily="2" charset="0"/>
              </a:rPr>
              <a:t>modeling</a:t>
            </a:r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?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FP principle: </a:t>
            </a:r>
            <a:br>
              <a:rPr lang="en-GB" i="1" dirty="0" smtClean="0"/>
            </a:br>
            <a:r>
              <a:rPr lang="en-GB" dirty="0" smtClean="0"/>
              <a:t>Composition everywhere</a:t>
            </a:r>
            <a:endParaRPr lang="en-GB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AutoShape 2" descr="Image result for lego pie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90625"/>
            <a:ext cx="7620000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che.gawkerassets.com/assets/images/4/2011/01/foto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142883" cy="542858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36512" y="262389"/>
            <a:ext cx="905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00000"/>
                </a:solidFill>
                <a:latin typeface="Conformity" pitchFamily="2" charset="0"/>
              </a:rPr>
              <a:t>Composition = Make big things from small things</a:t>
            </a:r>
            <a:endParaRPr lang="en-GB" sz="3600" dirty="0">
              <a:solidFill>
                <a:srgbClr val="C00000"/>
              </a:solidFill>
              <a:latin typeface="Conformit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Algebraic type system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21338833">
            <a:off x="1571991" y="1899899"/>
            <a:ext cx="3378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err="1" smtClean="0">
                <a:solidFill>
                  <a:srgbClr val="C00000"/>
                </a:solidFill>
                <a:latin typeface="Conformity" pitchFamily="2" charset="0"/>
              </a:rPr>
              <a:t>Composable</a:t>
            </a:r>
            <a:endParaRPr lang="en-GB" sz="4400" dirty="0">
              <a:solidFill>
                <a:srgbClr val="C00000"/>
              </a:solidFill>
              <a:latin typeface="Conformity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5696" y="2924944"/>
            <a:ext cx="252028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268413"/>
            <a:ext cx="8352928" cy="2448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3200" dirty="0" smtClean="0"/>
              <a:t>New types are built from smaller types by: 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3200" dirty="0" smtClean="0"/>
              <a:t>	Composing with “AND”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GB" sz="3200" dirty="0" smtClean="0"/>
              <a:t>	Composing with “OR”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3200" dirty="0" smtClean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3200" dirty="0" smtClean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51920" y="5373216"/>
            <a:ext cx="4896544" cy="504056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All languages have this.</a:t>
            </a:r>
            <a:b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Conformity" pitchFamily="2" charset="0"/>
              </a:rPr>
              <a:t>Example: pairs, tuples, records</a:t>
            </a:r>
            <a:endParaRPr lang="en-GB" sz="2400" dirty="0">
              <a:solidFill>
                <a:srgbClr val="C00000"/>
              </a:solidFill>
              <a:latin typeface="Conformity" pitchFamily="2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467544" y="1268760"/>
            <a:ext cx="8640000" cy="720081"/>
            <a:chOff x="467544" y="4437112"/>
            <a:chExt cx="8640000" cy="720081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67544" y="4509121"/>
              <a:ext cx="8640000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FruitSalad</a:t>
              </a:r>
              <a:r>
                <a:rPr lang="en-GB" sz="3200" dirty="0" smtClean="0"/>
                <a:t> = One each of </a:t>
              </a:r>
              <a:r>
                <a:rPr kumimoji="0" lang="en-GB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     </a:t>
              </a:r>
              <a:r>
                <a:rPr kumimoji="0" lang="en-GB" sz="3200" b="0" i="0" u="sng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</a:t>
              </a:r>
              <a:r>
                <a:rPr kumimoji="0" lang="en-GB" sz="3200" b="0" i="0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en-GB" sz="3200" b="0" i="0" u="sng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</a:t>
              </a:r>
              <a:r>
                <a:rPr kumimoji="0" lang="en-GB" sz="3200" b="0" i="0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</a:t>
              </a:r>
              <a:r>
                <a:rPr kumimoji="0" lang="en-GB" sz="3200" b="0" i="0" u="sng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</a:t>
              </a:r>
              <a:endParaRPr kumimoji="0" lang="en-GB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4653136"/>
              <a:ext cx="402272" cy="360040"/>
            </a:xfrm>
            <a:prstGeom prst="rect">
              <a:avLst/>
            </a:prstGeom>
            <a:noFill/>
          </p:spPr>
        </p:pic>
        <p:pic>
          <p:nvPicPr>
            <p:cNvPr id="8" name="Picture 7" descr="banana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152" y="4509120"/>
              <a:ext cx="1021080" cy="574358"/>
            </a:xfrm>
            <a:prstGeom prst="rect">
              <a:avLst/>
            </a:prstGeom>
          </p:spPr>
        </p:pic>
        <p:pic>
          <p:nvPicPr>
            <p:cNvPr id="10" name="Picture 9" descr="cherry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8E1E7"/>
                </a:clrFrom>
                <a:clrTo>
                  <a:srgbClr val="F8E1E7">
                    <a:alpha val="0"/>
                  </a:srgbClr>
                </a:clrTo>
              </a:clrChange>
            </a:blip>
            <a:srcRect l="29502" t="13793" r="27586" b="21839"/>
            <a:stretch>
              <a:fillRect/>
            </a:stretch>
          </p:blipFill>
          <p:spPr>
            <a:xfrm>
              <a:off x="7812360" y="4437112"/>
              <a:ext cx="609600" cy="685800"/>
            </a:xfrm>
            <a:prstGeom prst="rect">
              <a:avLst/>
            </a:prstGeom>
          </p:spPr>
        </p:pic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with “AND”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3002176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b="1" dirty="0" err="1" smtClean="0">
                <a:latin typeface="Consolas" pitchFamily="49" charset="0"/>
              </a:rPr>
              <a:t>FruitSalad</a:t>
            </a:r>
            <a:r>
              <a:rPr lang="en-GB" sz="2400" dirty="0" smtClean="0">
                <a:latin typeface="Consolas" pitchFamily="49" charset="0"/>
              </a:rPr>
              <a:t> = {</a:t>
            </a:r>
          </a:p>
          <a:p>
            <a:pPr lvl="2"/>
            <a:r>
              <a:rPr lang="en-GB" sz="2400" dirty="0" smtClean="0">
                <a:latin typeface="Consolas" pitchFamily="49" charset="0"/>
              </a:rPr>
              <a:t>   Apple: </a:t>
            </a:r>
            <a:r>
              <a:rPr lang="en-GB" sz="2400" dirty="0" err="1" smtClean="0">
                <a:latin typeface="Consolas" pitchFamily="49" charset="0"/>
              </a:rPr>
              <a:t>AppleVariety</a:t>
            </a:r>
            <a:endParaRPr lang="en-GB" sz="2400" dirty="0" smtClean="0">
              <a:latin typeface="Consolas" pitchFamily="49" charset="0"/>
            </a:endParaRPr>
          </a:p>
          <a:p>
            <a:pPr lvl="2"/>
            <a:r>
              <a:rPr lang="en-GB" sz="2400" dirty="0" smtClean="0">
                <a:latin typeface="Consolas" pitchFamily="49" charset="0"/>
              </a:rPr>
              <a:t>   Banana: </a:t>
            </a:r>
            <a:r>
              <a:rPr lang="en-GB" sz="2400" dirty="0" err="1" smtClean="0">
                <a:latin typeface="Consolas" pitchFamily="49" charset="0"/>
              </a:rPr>
              <a:t>BananaVariety</a:t>
            </a:r>
            <a:endParaRPr lang="en-GB" sz="2400" dirty="0" smtClean="0">
              <a:latin typeface="Consolas" pitchFamily="49" charset="0"/>
            </a:endParaRPr>
          </a:p>
          <a:p>
            <a:pPr lvl="2"/>
            <a:r>
              <a:rPr lang="en-GB" sz="2400" dirty="0" smtClean="0">
                <a:latin typeface="Consolas" pitchFamily="49" charset="0"/>
              </a:rPr>
              <a:t>   Cherry: </a:t>
            </a:r>
            <a:r>
              <a:rPr lang="en-GB" sz="2400" dirty="0" err="1" smtClean="0">
                <a:latin typeface="Consolas" pitchFamily="49" charset="0"/>
              </a:rPr>
              <a:t>CherryVariety</a:t>
            </a:r>
            <a:endParaRPr lang="en-GB" sz="2400" dirty="0" smtClean="0">
              <a:latin typeface="Consolas" pitchFamily="49" charset="0"/>
            </a:endParaRPr>
          </a:p>
          <a:p>
            <a:pPr lvl="2"/>
            <a:r>
              <a:rPr lang="en-GB" sz="2400" dirty="0" smtClean="0">
                <a:latin typeface="Consolas" pitchFamily="49" charset="0"/>
              </a:rPr>
              <a:t>   }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626862" y="2386541"/>
            <a:ext cx="1866598" cy="648804"/>
            <a:chOff x="2359671" y="5470528"/>
            <a:chExt cx="1866598" cy="648804"/>
          </a:xfrm>
        </p:grpSpPr>
        <p:sp>
          <p:nvSpPr>
            <p:cNvPr id="14" name="Rectangle 13"/>
            <p:cNvSpPr/>
            <p:nvPr/>
          </p:nvSpPr>
          <p:spPr>
            <a:xfrm rot="21480000">
              <a:off x="2359671" y="5470528"/>
              <a:ext cx="186659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 record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000553" y="5798131"/>
              <a:ext cx="208267" cy="3212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5292080" y="3471775"/>
            <a:ext cx="2970113" cy="444582"/>
            <a:chOff x="2071639" y="5657319"/>
            <a:chExt cx="2970113" cy="444582"/>
          </a:xfrm>
        </p:grpSpPr>
        <p:sp>
          <p:nvSpPr>
            <p:cNvPr id="16" name="Rectangle 15"/>
            <p:cNvSpPr/>
            <p:nvPr/>
          </p:nvSpPr>
          <p:spPr>
            <a:xfrm rot="21480000">
              <a:off x="2582704" y="5657319"/>
              <a:ext cx="245904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Another type, the set of all possible apples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2071639" y="5830568"/>
              <a:ext cx="792088" cy="720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467544" y="1196752"/>
            <a:ext cx="8640000" cy="720427"/>
            <a:chOff x="467544" y="4869160"/>
            <a:chExt cx="8640000" cy="720427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67544" y="5013176"/>
              <a:ext cx="8640000" cy="5764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Snack</a:t>
              </a:r>
              <a:r>
                <a:rPr lang="en-GB" sz="3200" dirty="0" smtClean="0"/>
                <a:t> =  </a:t>
              </a:r>
              <a:r>
                <a:rPr kumimoji="0" lang="en-GB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      </a:t>
              </a:r>
              <a:r>
                <a:rPr kumimoji="0" lang="en-GB" sz="3200" b="0" i="0" u="sng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or</a:t>
              </a:r>
              <a:r>
                <a:rPr kumimoji="0" lang="en-GB" sz="3200" b="0" i="0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      </a:t>
              </a:r>
              <a:r>
                <a:rPr kumimoji="0" lang="en-GB" sz="3200" b="0" i="0" u="sng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or</a:t>
              </a:r>
              <a:endPara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5085184"/>
              <a:ext cx="402272" cy="360040"/>
            </a:xfrm>
            <a:prstGeom prst="rect">
              <a:avLst/>
            </a:prstGeom>
            <a:noFill/>
          </p:spPr>
        </p:pic>
        <p:pic>
          <p:nvPicPr>
            <p:cNvPr id="8" name="Picture 7" descr="banana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5856" y="4941168"/>
              <a:ext cx="1021080" cy="574358"/>
            </a:xfrm>
            <a:prstGeom prst="rect">
              <a:avLst/>
            </a:prstGeom>
          </p:spPr>
        </p:pic>
        <p:pic>
          <p:nvPicPr>
            <p:cNvPr id="10" name="Picture 9" descr="cherry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8E1E7"/>
                </a:clrFrom>
                <a:clrTo>
                  <a:srgbClr val="F8E1E7">
                    <a:alpha val="0"/>
                  </a:srgbClr>
                </a:clrTo>
              </a:clrChange>
            </a:blip>
            <a:srcRect l="29502" t="13793" r="27586" b="21839"/>
            <a:stretch>
              <a:fillRect/>
            </a:stretch>
          </p:blipFill>
          <p:spPr>
            <a:xfrm>
              <a:off x="5148064" y="4869160"/>
              <a:ext cx="609600" cy="6858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 rot="21348901">
            <a:off x="5450931" y="5325868"/>
            <a:ext cx="2667702" cy="504056"/>
          </a:xfrm>
          <a:prstGeom prst="rect">
            <a:avLst/>
          </a:prstGeom>
          <a:noFill/>
          <a:ln w="28575">
            <a:noFill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C00000"/>
                </a:solidFill>
                <a:latin typeface="Conformity" pitchFamily="2" charset="0"/>
              </a:rPr>
              <a:t>Not generally available in non-FP languages</a:t>
            </a:r>
            <a:endParaRPr lang="en-GB" sz="2000" dirty="0">
              <a:solidFill>
                <a:srgbClr val="C00000"/>
              </a:solidFill>
              <a:latin typeface="Conformity" pitchFamily="2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with “OR”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2939460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2400" dirty="0" smtClean="0">
                <a:latin typeface="Consolas" pitchFamily="49" charset="0"/>
              </a:rPr>
              <a:t>type </a:t>
            </a:r>
            <a:r>
              <a:rPr lang="en-GB" sz="2400" b="1" dirty="0" smtClean="0">
                <a:latin typeface="Consolas" pitchFamily="49" charset="0"/>
              </a:rPr>
              <a:t>Snack</a:t>
            </a:r>
            <a:r>
              <a:rPr lang="en-GB" sz="2400" dirty="0" smtClean="0">
                <a:latin typeface="Consolas" pitchFamily="49" charset="0"/>
              </a:rPr>
              <a:t> = </a:t>
            </a:r>
          </a:p>
          <a:p>
            <a:pPr lvl="2"/>
            <a:r>
              <a:rPr lang="en-GB" sz="2400" dirty="0" smtClean="0">
                <a:latin typeface="Consolas" pitchFamily="49" charset="0"/>
              </a:rPr>
              <a:t>   | Apple of </a:t>
            </a:r>
            <a:r>
              <a:rPr lang="en-GB" sz="2400" dirty="0" err="1" smtClean="0">
                <a:latin typeface="Consolas" pitchFamily="49" charset="0"/>
              </a:rPr>
              <a:t>AppleVariety</a:t>
            </a:r>
            <a:endParaRPr lang="en-GB" sz="2400" dirty="0" smtClean="0">
              <a:latin typeface="Consolas" pitchFamily="49" charset="0"/>
            </a:endParaRPr>
          </a:p>
          <a:p>
            <a:pPr lvl="2"/>
            <a:r>
              <a:rPr lang="en-GB" sz="2400" dirty="0" smtClean="0">
                <a:latin typeface="Consolas" pitchFamily="49" charset="0"/>
              </a:rPr>
              <a:t>   | Banana of </a:t>
            </a:r>
            <a:r>
              <a:rPr lang="en-GB" sz="2400" dirty="0" err="1" smtClean="0">
                <a:latin typeface="Consolas" pitchFamily="49" charset="0"/>
              </a:rPr>
              <a:t>BananaVariety</a:t>
            </a:r>
            <a:endParaRPr lang="en-GB" sz="2400" dirty="0" smtClean="0">
              <a:latin typeface="Consolas" pitchFamily="49" charset="0"/>
            </a:endParaRPr>
          </a:p>
          <a:p>
            <a:pPr lvl="2"/>
            <a:r>
              <a:rPr lang="en-GB" sz="2400" dirty="0" smtClean="0">
                <a:latin typeface="Consolas" pitchFamily="49" charset="0"/>
              </a:rPr>
              <a:t>   | Cherry of </a:t>
            </a:r>
            <a:r>
              <a:rPr lang="en-GB" sz="2400" dirty="0" err="1" smtClean="0">
                <a:latin typeface="Consolas" pitchFamily="49" charset="0"/>
              </a:rPr>
              <a:t>CherryVariety</a:t>
            </a:r>
            <a:endParaRPr lang="en-GB" sz="2400" dirty="0" smtClean="0">
              <a:latin typeface="Consolas" pitchFamily="49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1475656" y="2291388"/>
            <a:ext cx="1866598" cy="720080"/>
            <a:chOff x="1281128" y="5254503"/>
            <a:chExt cx="1866598" cy="720080"/>
          </a:xfrm>
        </p:grpSpPr>
        <p:sp>
          <p:nvSpPr>
            <p:cNvPr id="13" name="Rectangle 12"/>
            <p:cNvSpPr/>
            <p:nvPr/>
          </p:nvSpPr>
          <p:spPr>
            <a:xfrm rot="21480000">
              <a:off x="1281128" y="5254503"/>
              <a:ext cx="186659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2400" dirty="0" smtClean="0">
                  <a:solidFill>
                    <a:srgbClr val="C00000"/>
                  </a:solidFill>
                  <a:latin typeface="Conformity" pitchFamily="2" charset="0"/>
                </a:rPr>
                <a:t>A choice type</a:t>
              </a:r>
              <a:endParaRPr lang="en-GB" sz="2400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922011" y="5614543"/>
              <a:ext cx="286455" cy="3600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6012160" y="3429000"/>
            <a:ext cx="2970113" cy="444582"/>
            <a:chOff x="2071639" y="5657319"/>
            <a:chExt cx="2970113" cy="444582"/>
          </a:xfrm>
        </p:grpSpPr>
        <p:sp>
          <p:nvSpPr>
            <p:cNvPr id="18" name="Rectangle 17"/>
            <p:cNvSpPr/>
            <p:nvPr/>
          </p:nvSpPr>
          <p:spPr>
            <a:xfrm rot="21480000">
              <a:off x="2582704" y="5657319"/>
              <a:ext cx="2459048" cy="444582"/>
            </a:xfrm>
            <a:prstGeom prst="rect">
              <a:avLst/>
            </a:prstGeom>
            <a:noFill/>
            <a:ln w="28575">
              <a:noFill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C00000"/>
                  </a:solidFill>
                  <a:latin typeface="Conformity" pitchFamily="2" charset="0"/>
                </a:rPr>
                <a:t>Again, the set of all possible apples</a:t>
              </a:r>
              <a:endParaRPr lang="en-GB" dirty="0">
                <a:solidFill>
                  <a:srgbClr val="C00000"/>
                </a:solidFill>
                <a:latin typeface="Conformity" pitchFamily="2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2071639" y="5830568"/>
              <a:ext cx="792088" cy="720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real world example </a:t>
            </a:r>
            <a:br>
              <a:rPr lang="en-GB" dirty="0" smtClean="0"/>
            </a:br>
            <a:r>
              <a:rPr lang="en-GB" dirty="0" smtClean="0"/>
              <a:t>of composing types</a:t>
            </a:r>
            <a:endParaRPr lang="en-GB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6760</Words>
  <Application>Microsoft Office PowerPoint</Application>
  <PresentationFormat>On-screen Show (4:3)</PresentationFormat>
  <Paragraphs>1755</Paragraphs>
  <Slides>216</Slides>
  <Notes>141</Notes>
  <HiddenSlides>9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216</vt:i4>
      </vt:variant>
    </vt:vector>
  </HeadingPairs>
  <TitlesOfParts>
    <vt:vector size="218" baseType="lpstr">
      <vt:lpstr>Office Theme</vt:lpstr>
      <vt:lpstr>Custom Design</vt:lpstr>
      <vt:lpstr>Domain Modeling  Made Functional</vt:lpstr>
      <vt:lpstr>Functional programming:  what is it good for?</vt:lpstr>
      <vt:lpstr>Functional programming:  what is it good for?</vt:lpstr>
      <vt:lpstr>Slide 4</vt:lpstr>
      <vt:lpstr>Part I:  Domain-Driven Design and  Domain Modelling</vt:lpstr>
      <vt:lpstr>Part I</vt:lpstr>
      <vt:lpstr>Slide 7</vt:lpstr>
      <vt:lpstr>Slide 8</vt:lpstr>
      <vt:lpstr>What he thought he heard</vt:lpstr>
      <vt:lpstr>What was actually asked for</vt:lpstr>
      <vt:lpstr>Slide 11</vt:lpstr>
      <vt:lpstr>Slide 12</vt:lpstr>
      <vt:lpstr>What he thought he heard</vt:lpstr>
      <vt:lpstr>What was actually asked for</vt:lpstr>
      <vt:lpstr>Slide 15</vt:lpstr>
      <vt:lpstr>What he thought he heard</vt:lpstr>
      <vt:lpstr>What was actually asked for</vt:lpstr>
      <vt:lpstr>What's the problem?</vt:lpstr>
      <vt:lpstr>A café example</vt:lpstr>
      <vt:lpstr>A café example</vt:lpstr>
      <vt:lpstr>A café example</vt:lpstr>
      <vt:lpstr>A café example</vt:lpstr>
      <vt:lpstr>What's the solution?</vt:lpstr>
      <vt:lpstr>This is not the solution!</vt:lpstr>
      <vt:lpstr>What happens in real life?</vt:lpstr>
      <vt:lpstr>Why does this tiny spec work?</vt:lpstr>
      <vt:lpstr>Slide 27</vt:lpstr>
      <vt:lpstr>The importance of feedback</vt:lpstr>
      <vt:lpstr>How long must a spec be?</vt:lpstr>
      <vt:lpstr>How long must a spec be?</vt:lpstr>
      <vt:lpstr>How long must a spec be?</vt:lpstr>
      <vt:lpstr>Why are experts better?</vt:lpstr>
      <vt:lpstr>Part II</vt:lpstr>
      <vt:lpstr>What does all this have to do  with software projects?</vt:lpstr>
      <vt:lpstr>What's the ideal software  development process?</vt:lpstr>
      <vt:lpstr>Slide 36</vt:lpstr>
      <vt:lpstr>Slide 37</vt:lpstr>
      <vt:lpstr>Slide 38</vt:lpstr>
      <vt:lpstr>Slide 39</vt:lpstr>
      <vt:lpstr>Slide 40</vt:lpstr>
      <vt:lpstr>Slide 41</vt:lpstr>
      <vt:lpstr>Why Domain-Driven Design?</vt:lpstr>
      <vt:lpstr>Waterfall</vt:lpstr>
      <vt:lpstr>Interlude:  Waterfall development video</vt:lpstr>
      <vt:lpstr>Warning: It's the developer's understanding  of the domain that gets deployed to production!</vt:lpstr>
      <vt:lpstr>Agile</vt:lpstr>
      <vt:lpstr>Agile</vt:lpstr>
      <vt:lpstr>Domain-Driven Design</vt:lpstr>
      <vt:lpstr>Slide 49</vt:lpstr>
      <vt:lpstr>How can we do design right?</vt:lpstr>
      <vt:lpstr>Can you really make code represent the domain?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Rapid feedback during  the design stage</vt:lpstr>
      <vt:lpstr>Slide 61</vt:lpstr>
      <vt:lpstr>Slide 62</vt:lpstr>
      <vt:lpstr>Slide 63</vt:lpstr>
      <vt:lpstr>Slide 64</vt:lpstr>
      <vt:lpstr>Slide 65</vt:lpstr>
      <vt:lpstr>Slide 66</vt:lpstr>
      <vt:lpstr>Final version of the domain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Conversation-driven development! </vt:lpstr>
      <vt:lpstr>Slide 76</vt:lpstr>
      <vt:lpstr>How does this kind of  domain modelling fit with  other DDD techniques?</vt:lpstr>
      <vt:lpstr>Slide 78</vt:lpstr>
      <vt:lpstr>Slide 79</vt:lpstr>
      <vt:lpstr>Slide 80</vt:lpstr>
      <vt:lpstr>Slide 81</vt:lpstr>
      <vt:lpstr>Key DDD principle:  Communicate the design  in the code</vt:lpstr>
      <vt:lpstr>A domain modeling challenge!</vt:lpstr>
      <vt:lpstr>Slide 84</vt:lpstr>
      <vt:lpstr>Prologue: which values are optional?</vt:lpstr>
      <vt:lpstr>Prologue: what are the constraints?</vt:lpstr>
      <vt:lpstr>Prologue: domain logic?</vt:lpstr>
      <vt:lpstr>Prologue: F# can help</vt:lpstr>
      <vt:lpstr>Not communicating  the design in the code</vt:lpstr>
      <vt:lpstr>Prologue: F# can help</vt:lpstr>
      <vt:lpstr>Part III Understanding FP type systems</vt:lpstr>
      <vt:lpstr>FP principle:  Composition everywhere</vt:lpstr>
      <vt:lpstr>Slide 93</vt:lpstr>
      <vt:lpstr>Slide 94</vt:lpstr>
      <vt:lpstr>Algebraic type system</vt:lpstr>
      <vt:lpstr>Slide 96</vt:lpstr>
      <vt:lpstr>Compose with “AND”</vt:lpstr>
      <vt:lpstr>Compose with “OR”</vt:lpstr>
      <vt:lpstr>A real world example  of composing types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Part IV Domain modeling  with composable types</vt:lpstr>
      <vt:lpstr>Slide 110</vt:lpstr>
      <vt:lpstr>Slide 111</vt:lpstr>
      <vt:lpstr>Slide 112</vt:lpstr>
      <vt:lpstr>Slide 113</vt:lpstr>
      <vt:lpstr>Slide 114</vt:lpstr>
      <vt:lpstr>Modeling  optional values</vt:lpstr>
      <vt:lpstr>Null is not the same as “optional”</vt:lpstr>
      <vt:lpstr>Null is not the same as “optional”</vt:lpstr>
      <vt:lpstr>Null is not allowed </vt:lpstr>
      <vt:lpstr>A better way for optional values</vt:lpstr>
      <vt:lpstr>Defining optional types</vt:lpstr>
      <vt:lpstr>Slide 121</vt:lpstr>
      <vt:lpstr>Slide 122</vt:lpstr>
      <vt:lpstr>Slide 123</vt:lpstr>
      <vt:lpstr>Slide 124</vt:lpstr>
      <vt:lpstr>Demo:  01-Options.fsx</vt:lpstr>
      <vt:lpstr>Modeling simple values and constrained values</vt:lpstr>
      <vt:lpstr>Modeling simple values</vt:lpstr>
      <vt:lpstr>Modeling constrained values</vt:lpstr>
      <vt:lpstr>Slide 129</vt:lpstr>
      <vt:lpstr>Slide 130</vt:lpstr>
      <vt:lpstr>Slide 131</vt:lpstr>
      <vt:lpstr>Implementing constructors  for constrained types</vt:lpstr>
      <vt:lpstr>Slide 133</vt:lpstr>
      <vt:lpstr>Slide 134</vt:lpstr>
      <vt:lpstr>Slide 135</vt:lpstr>
      <vt:lpstr>Slide 136</vt:lpstr>
      <vt:lpstr>Slide 137</vt:lpstr>
      <vt:lpstr>Demo:  02-ConstrainedTypes.fsx</vt:lpstr>
      <vt:lpstr>The "Contact" challenge,  after first refactor</vt:lpstr>
      <vt:lpstr>Slide 140</vt:lpstr>
      <vt:lpstr>Slide 141</vt:lpstr>
      <vt:lpstr>Slide 142</vt:lpstr>
      <vt:lpstr>Slide 143</vt:lpstr>
      <vt:lpstr>Replacing flags with choices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Demo:  03-RefactoringFlags.fsx</vt:lpstr>
      <vt:lpstr>The "Contact" challenge, completed</vt:lpstr>
      <vt:lpstr>Before redesign</vt:lpstr>
      <vt:lpstr>After redesign</vt:lpstr>
      <vt:lpstr>Slide 161</vt:lpstr>
      <vt:lpstr>Slide 162</vt:lpstr>
      <vt:lpstr>Slide 163</vt:lpstr>
      <vt:lpstr>Slide 164</vt:lpstr>
      <vt:lpstr>Slide 165</vt:lpstr>
      <vt:lpstr>Slide 166</vt:lpstr>
      <vt:lpstr>Refactoring towards  deeper insight</vt:lpstr>
      <vt:lpstr>Refactoring towards deeper insight</vt:lpstr>
      <vt:lpstr>Refactoring towards deeper insight</vt:lpstr>
      <vt:lpstr>Refactoring towards deeper insight</vt:lpstr>
      <vt:lpstr>Part V Encoding business rules with types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Collaboration is two-way.  It's OK to push back</vt:lpstr>
      <vt:lpstr>Slide 180</vt:lpstr>
      <vt:lpstr>Slide 181</vt:lpstr>
      <vt:lpstr>Slide 182</vt:lpstr>
      <vt:lpstr>Demo  04-DesignExamples.fsx</vt:lpstr>
      <vt:lpstr>Part VI: States and Transitions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Demo  05-ShoppingCart.fsx</vt:lpstr>
      <vt:lpstr>Why design with state transitions?</vt:lpstr>
      <vt:lpstr>Part VII: Total functions </vt:lpstr>
      <vt:lpstr>Slide 198</vt:lpstr>
      <vt:lpstr>Slide 199</vt:lpstr>
      <vt:lpstr>Slide 200</vt:lpstr>
      <vt:lpstr>Slide 201</vt:lpstr>
      <vt:lpstr>Slide 202</vt:lpstr>
      <vt:lpstr>Slide 203</vt:lpstr>
      <vt:lpstr>So how can we make  a total function?</vt:lpstr>
      <vt:lpstr>Slide 205</vt:lpstr>
      <vt:lpstr>Slide 206</vt:lpstr>
      <vt:lpstr>Slide 207</vt:lpstr>
      <vt:lpstr>Slide 208</vt:lpstr>
      <vt:lpstr>Total functions are more explicit</vt:lpstr>
      <vt:lpstr>Explicit contracts mean fewer bugs</vt:lpstr>
      <vt:lpstr>Constrained input vs Extended output</vt:lpstr>
      <vt:lpstr>Demo:  06-TotalFunctions.fsx</vt:lpstr>
      <vt:lpstr>Summary and Conclusion</vt:lpstr>
      <vt:lpstr>Domain-driven design</vt:lpstr>
      <vt:lpstr>Coding Guidelines</vt:lpstr>
      <vt:lpstr>Slide 216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2015-05-17T20:11:29Z</dcterms:created>
  <dcterms:modified xsi:type="dcterms:W3CDTF">2021-11-09T13:22:46Z</dcterms:modified>
</cp:coreProperties>
</file>